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1"/>
  </p:notesMasterIdLst>
  <p:sldIdLst>
    <p:sldId id="256" r:id="rId2"/>
    <p:sldId id="274" r:id="rId3"/>
    <p:sldId id="271" r:id="rId4"/>
    <p:sldId id="279" r:id="rId5"/>
    <p:sldId id="260" r:id="rId6"/>
    <p:sldId id="264" r:id="rId7"/>
    <p:sldId id="270" r:id="rId8"/>
    <p:sldId id="292" r:id="rId9"/>
    <p:sldId id="293" r:id="rId10"/>
    <p:sldId id="258" r:id="rId11"/>
    <p:sldId id="289" r:id="rId12"/>
    <p:sldId id="290" r:id="rId13"/>
    <p:sldId id="291" r:id="rId14"/>
    <p:sldId id="265" r:id="rId15"/>
    <p:sldId id="273" r:id="rId16"/>
    <p:sldId id="257" r:id="rId17"/>
    <p:sldId id="272" r:id="rId18"/>
    <p:sldId id="277" r:id="rId19"/>
    <p:sldId id="282" r:id="rId20"/>
    <p:sldId id="283" r:id="rId21"/>
    <p:sldId id="278" r:id="rId22"/>
    <p:sldId id="284" r:id="rId23"/>
    <p:sldId id="287" r:id="rId24"/>
    <p:sldId id="285" r:id="rId25"/>
    <p:sldId id="288" r:id="rId26"/>
    <p:sldId id="259" r:id="rId27"/>
    <p:sldId id="276" r:id="rId28"/>
    <p:sldId id="275" r:id="rId29"/>
    <p:sldId id="28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704" autoAdjust="0"/>
  </p:normalViewPr>
  <p:slideViewPr>
    <p:cSldViewPr snapToGrid="0">
      <p:cViewPr varScale="1">
        <p:scale>
          <a:sx n="89" d="100"/>
          <a:sy n="89" d="100"/>
        </p:scale>
        <p:origin x="76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D7A267-B680-4115-B2D2-711BA4610BFF}"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s-ES"/>
        </a:p>
      </dgm:t>
    </dgm:pt>
    <dgm:pt modelId="{C1663CF8-B082-4B30-A198-CEBF9F71F551}">
      <dgm:prSet/>
      <dgm:spPr/>
      <dgm:t>
        <a:bodyPr/>
        <a:lstStyle/>
        <a:p>
          <a:r>
            <a:rPr lang="en-US"/>
            <a:t>The intent of the classification process is to categorize all pixels in a digital image into one of several classes.</a:t>
          </a:r>
        </a:p>
      </dgm:t>
    </dgm:pt>
    <dgm:pt modelId="{5832E2F3-1B3C-4963-A3C6-280170E227E1}" type="parTrans" cxnId="{1295A805-293D-4052-99C0-B2C029CF6945}">
      <dgm:prSet/>
      <dgm:spPr/>
      <dgm:t>
        <a:bodyPr/>
        <a:lstStyle/>
        <a:p>
          <a:endParaRPr lang="es-ES"/>
        </a:p>
      </dgm:t>
    </dgm:pt>
    <dgm:pt modelId="{6729B84A-0502-406A-A4C0-BABB52292A74}" type="sibTrans" cxnId="{1295A805-293D-4052-99C0-B2C029CF6945}">
      <dgm:prSet/>
      <dgm:spPr/>
      <dgm:t>
        <a:bodyPr/>
        <a:lstStyle/>
        <a:p>
          <a:endParaRPr lang="es-ES"/>
        </a:p>
      </dgm:t>
    </dgm:pt>
    <dgm:pt modelId="{AE838D65-E2ED-482D-AC20-BA5FE5D03240}" type="pres">
      <dgm:prSet presAssocID="{6CD7A267-B680-4115-B2D2-711BA4610BFF}" presName="Name0" presStyleCnt="0">
        <dgm:presLayoutVars>
          <dgm:dir/>
          <dgm:resizeHandles val="exact"/>
        </dgm:presLayoutVars>
      </dgm:prSet>
      <dgm:spPr/>
    </dgm:pt>
    <dgm:pt modelId="{09252240-3583-4AC8-ABA0-1F38220321D2}" type="pres">
      <dgm:prSet presAssocID="{C1663CF8-B082-4B30-A198-CEBF9F71F551}" presName="node" presStyleLbl="node1" presStyleIdx="0" presStyleCnt="1">
        <dgm:presLayoutVars>
          <dgm:bulletEnabled val="1"/>
        </dgm:presLayoutVars>
      </dgm:prSet>
      <dgm:spPr/>
    </dgm:pt>
  </dgm:ptLst>
  <dgm:cxnLst>
    <dgm:cxn modelId="{1295A805-293D-4052-99C0-B2C029CF6945}" srcId="{6CD7A267-B680-4115-B2D2-711BA4610BFF}" destId="{C1663CF8-B082-4B30-A198-CEBF9F71F551}" srcOrd="0" destOrd="0" parTransId="{5832E2F3-1B3C-4963-A3C6-280170E227E1}" sibTransId="{6729B84A-0502-406A-A4C0-BABB52292A74}"/>
    <dgm:cxn modelId="{D9A8B80C-5843-4E65-88A5-5A9DF42F928D}" type="presOf" srcId="{6CD7A267-B680-4115-B2D2-711BA4610BFF}" destId="{AE838D65-E2ED-482D-AC20-BA5FE5D03240}" srcOrd="0" destOrd="0" presId="urn:microsoft.com/office/officeart/2005/8/layout/process1"/>
    <dgm:cxn modelId="{23E38084-F65F-432E-A712-1168DCAD1E35}" type="presOf" srcId="{C1663CF8-B082-4B30-A198-CEBF9F71F551}" destId="{09252240-3583-4AC8-ABA0-1F38220321D2}" srcOrd="0" destOrd="0" presId="urn:microsoft.com/office/officeart/2005/8/layout/process1"/>
    <dgm:cxn modelId="{73CE9CCB-AD73-4447-B565-C22D7CB3FE6D}" type="presParOf" srcId="{AE838D65-E2ED-482D-AC20-BA5FE5D03240}" destId="{09252240-3583-4AC8-ABA0-1F38220321D2}"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52240-3583-4AC8-ABA0-1F38220321D2}">
      <dsp:nvSpPr>
        <dsp:cNvPr id="0" name=""/>
        <dsp:cNvSpPr/>
      </dsp:nvSpPr>
      <dsp:spPr>
        <a:xfrm>
          <a:off x="0" y="935588"/>
          <a:ext cx="3575737" cy="214544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intent of the classification process is to categorize all pixels in a digital image into one of several classes.</a:t>
          </a:r>
        </a:p>
      </dsp:txBody>
      <dsp:txXfrm>
        <a:off x="62838" y="998426"/>
        <a:ext cx="3450061" cy="20197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CEBD0D-C1D5-4E3E-B976-DA120384535A}" type="datetimeFigureOut">
              <a:rPr lang="en-US" smtClean="0"/>
              <a:t>7/16/2017</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B0E38E-28C7-4032-9650-7143270BA850}" type="slidenum">
              <a:rPr lang="en-US" smtClean="0"/>
              <a:t>‹Nº›</a:t>
            </a:fld>
            <a:endParaRPr lang="en-US"/>
          </a:p>
        </p:txBody>
      </p:sp>
    </p:spTree>
    <p:extLst>
      <p:ext uri="{BB962C8B-B14F-4D97-AF65-F5344CB8AC3E}">
        <p14:creationId xmlns:p14="http://schemas.microsoft.com/office/powerpoint/2010/main" val="1305609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Professor Arthur Samuel, 1959</a:t>
            </a:r>
          </a:p>
          <a:p>
            <a:r>
              <a:rPr lang="es-AR" dirty="0"/>
              <a:t>T</a:t>
            </a:r>
            <a:r>
              <a:rPr lang="en-US" dirty="0"/>
              <a:t>om Mitchell, 1997</a:t>
            </a:r>
          </a:p>
          <a:p>
            <a:endParaRPr lang="es-AR" dirty="0"/>
          </a:p>
          <a:p>
            <a:r>
              <a:rPr lang="es-ES"/>
              <a:t>Se dice que un programa de computadora aprende de la experiencia E con respecto a alguna clase de tareas T y medida de desempeño P, si su desempeño en tareas en T, medido por P, mejora con la experiencia E.</a:t>
            </a:r>
            <a:endParaRPr lang="es-AR"/>
          </a:p>
          <a:p>
            <a:endParaRPr lang="es-AR" dirty="0"/>
          </a:p>
          <a:p>
            <a:r>
              <a:rPr lang="es-ES" dirty="0"/>
              <a:t>Aprendizaje = Mejorar con la experiencia en alguna tarea</a:t>
            </a:r>
          </a:p>
          <a:p>
            <a:endParaRPr lang="es-ES" dirty="0"/>
          </a:p>
          <a:p>
            <a:r>
              <a:rPr lang="es-ES" dirty="0"/>
              <a:t>Mejorar en la tarea T</a:t>
            </a:r>
          </a:p>
          <a:p>
            <a:endParaRPr lang="es-ES" dirty="0"/>
          </a:p>
          <a:p>
            <a:r>
              <a:rPr lang="es-ES" dirty="0"/>
              <a:t>con respecto a una medida de performance P</a:t>
            </a:r>
          </a:p>
          <a:p>
            <a:endParaRPr lang="es-ES" dirty="0"/>
          </a:p>
          <a:p>
            <a:r>
              <a:rPr lang="es-ES" dirty="0"/>
              <a:t>Basado en la experiencia E</a:t>
            </a:r>
            <a:endParaRPr lang="en-US" dirty="0"/>
          </a:p>
        </p:txBody>
      </p:sp>
      <p:sp>
        <p:nvSpPr>
          <p:cNvPr id="4" name="Marcador de número de diapositiva 3"/>
          <p:cNvSpPr>
            <a:spLocks noGrp="1"/>
          </p:cNvSpPr>
          <p:nvPr>
            <p:ph type="sldNum" sz="quarter" idx="10"/>
          </p:nvPr>
        </p:nvSpPr>
        <p:spPr/>
        <p:txBody>
          <a:bodyPr/>
          <a:lstStyle/>
          <a:p>
            <a:fld id="{BEB0E38E-28C7-4032-9650-7143270BA850}" type="slidenum">
              <a:rPr lang="en-US" smtClean="0"/>
              <a:t>5</a:t>
            </a:fld>
            <a:endParaRPr lang="en-US"/>
          </a:p>
        </p:txBody>
      </p:sp>
    </p:spTree>
    <p:extLst>
      <p:ext uri="{BB962C8B-B14F-4D97-AF65-F5344CB8AC3E}">
        <p14:creationId xmlns:p14="http://schemas.microsoft.com/office/powerpoint/2010/main" val="356280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&gt; Artificial intelligence</a:t>
            </a:r>
          </a:p>
          <a:p>
            <a:r>
              <a:rPr lang="en-US" dirty="0"/>
              <a:t>Learning symbolic representations of concepts. Machine learning as a search problem. Learning</a:t>
            </a:r>
          </a:p>
          <a:p>
            <a:r>
              <a:rPr lang="en-US" dirty="0"/>
              <a:t>as an approach to improving problem solving. Using prior knowledge together with training data</a:t>
            </a:r>
          </a:p>
          <a:p>
            <a:r>
              <a:rPr lang="en-US" dirty="0"/>
              <a:t>to guide learning.</a:t>
            </a:r>
          </a:p>
          <a:p>
            <a:endParaRPr lang="en-US" dirty="0"/>
          </a:p>
          <a:p>
            <a:r>
              <a:rPr lang="en-US" dirty="0"/>
              <a:t>&gt; Bayesian methods</a:t>
            </a:r>
          </a:p>
          <a:p>
            <a:r>
              <a:rPr lang="en-US" dirty="0"/>
              <a:t>Bayes' theorem as the basis for calculating probabilities of hypotheses. The naive Bayes classifier.</a:t>
            </a:r>
          </a:p>
          <a:p>
            <a:r>
              <a:rPr lang="en-US" dirty="0"/>
              <a:t>Algorithms for estimating values of unobserved variables.</a:t>
            </a:r>
          </a:p>
          <a:p>
            <a:endParaRPr lang="en-US" dirty="0"/>
          </a:p>
          <a:p>
            <a:r>
              <a:rPr lang="en-US" dirty="0"/>
              <a:t>&gt; Computational complexity theory</a:t>
            </a:r>
          </a:p>
          <a:p>
            <a:r>
              <a:rPr lang="en-US" dirty="0"/>
              <a:t>Theoretical bounds on the inherent complexity of different learning tasks, measured in terms of</a:t>
            </a:r>
          </a:p>
          <a:p>
            <a:r>
              <a:rPr lang="en-US" dirty="0"/>
              <a:t>the computational effort, number of training examples, number of mistakes, etc. required in order</a:t>
            </a:r>
          </a:p>
          <a:p>
            <a:r>
              <a:rPr lang="en-US" dirty="0"/>
              <a:t>to learn.</a:t>
            </a:r>
          </a:p>
          <a:p>
            <a:endParaRPr lang="en-US" dirty="0"/>
          </a:p>
          <a:p>
            <a:r>
              <a:rPr lang="en-US" dirty="0"/>
              <a:t>&gt; Control theory</a:t>
            </a:r>
          </a:p>
          <a:p>
            <a:r>
              <a:rPr lang="en-US" dirty="0"/>
              <a:t>Procedures that learn to control processes in order to optimize predefined objectives and that learn to predict the next state of the process they are controlling.</a:t>
            </a:r>
          </a:p>
          <a:p>
            <a:endParaRPr lang="en-US" dirty="0"/>
          </a:p>
          <a:p>
            <a:r>
              <a:rPr lang="en-US" dirty="0"/>
              <a:t>&gt; Information theory</a:t>
            </a:r>
          </a:p>
          <a:p>
            <a:r>
              <a:rPr lang="en-US" dirty="0"/>
              <a:t>Measures of entropy and information content. Minimum description length approaches to learning.</a:t>
            </a:r>
          </a:p>
          <a:p>
            <a:r>
              <a:rPr lang="en-US" dirty="0"/>
              <a:t>Optimal codes and their relationship to optimal training sequences for encoding a hypothesis.</a:t>
            </a:r>
          </a:p>
          <a:p>
            <a:endParaRPr lang="en-US" dirty="0"/>
          </a:p>
          <a:p>
            <a:r>
              <a:rPr lang="en-US" dirty="0"/>
              <a:t>&gt; Philosophy</a:t>
            </a:r>
          </a:p>
          <a:p>
            <a:r>
              <a:rPr lang="en-US" dirty="0"/>
              <a:t>Occam's razor, suggesting that the simplest hypothesis is the best. Analysis of the justification for generalizing beyond observed data.</a:t>
            </a:r>
          </a:p>
          <a:p>
            <a:endParaRPr lang="en-US" dirty="0"/>
          </a:p>
          <a:p>
            <a:r>
              <a:rPr lang="en-US" dirty="0"/>
              <a:t>&gt; Psychology and neurobiology</a:t>
            </a:r>
          </a:p>
          <a:p>
            <a:r>
              <a:rPr lang="en-US" dirty="0"/>
              <a:t>The power law of practice, which states that over a very broad range of learning problems,</a:t>
            </a:r>
          </a:p>
          <a:p>
            <a:r>
              <a:rPr lang="en-US" dirty="0"/>
              <a:t>people's response time improves with practice according to a power law. Neurobiological studies</a:t>
            </a:r>
          </a:p>
          <a:p>
            <a:r>
              <a:rPr lang="en-US" dirty="0"/>
              <a:t>motivating artificial neural network models of learning.</a:t>
            </a:r>
          </a:p>
          <a:p>
            <a:endParaRPr lang="en-US" dirty="0"/>
          </a:p>
          <a:p>
            <a:r>
              <a:rPr lang="en-US" dirty="0"/>
              <a:t>&gt; Statistics</a:t>
            </a:r>
          </a:p>
          <a:p>
            <a:r>
              <a:rPr lang="en-US" dirty="0"/>
              <a:t>Characterization of errors (e.g., bias and variance) that occur when estimating the accuracy of a</a:t>
            </a:r>
          </a:p>
          <a:p>
            <a:r>
              <a:rPr lang="en-US" dirty="0"/>
              <a:t>hypothesis based on a limited sample of data. Confidence intervals, statistical tests.</a:t>
            </a:r>
          </a:p>
        </p:txBody>
      </p:sp>
      <p:sp>
        <p:nvSpPr>
          <p:cNvPr id="4" name="Marcador de número de diapositiva 3"/>
          <p:cNvSpPr>
            <a:spLocks noGrp="1"/>
          </p:cNvSpPr>
          <p:nvPr>
            <p:ph type="sldNum" sz="quarter" idx="10"/>
          </p:nvPr>
        </p:nvSpPr>
        <p:spPr/>
        <p:txBody>
          <a:bodyPr/>
          <a:lstStyle/>
          <a:p>
            <a:fld id="{BEB0E38E-28C7-4032-9650-7143270BA850}" type="slidenum">
              <a:rPr lang="en-US" smtClean="0"/>
              <a:t>7</a:t>
            </a:fld>
            <a:endParaRPr lang="en-US"/>
          </a:p>
        </p:txBody>
      </p:sp>
    </p:spTree>
    <p:extLst>
      <p:ext uri="{BB962C8B-B14F-4D97-AF65-F5344CB8AC3E}">
        <p14:creationId xmlns:p14="http://schemas.microsoft.com/office/powerpoint/2010/main" val="2884838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u="sng" dirty="0"/>
          </a:p>
        </p:txBody>
      </p:sp>
      <p:sp>
        <p:nvSpPr>
          <p:cNvPr id="4" name="Marcador de número de diapositiva 3"/>
          <p:cNvSpPr>
            <a:spLocks noGrp="1"/>
          </p:cNvSpPr>
          <p:nvPr>
            <p:ph type="sldNum" sz="quarter" idx="10"/>
          </p:nvPr>
        </p:nvSpPr>
        <p:spPr/>
        <p:txBody>
          <a:bodyPr/>
          <a:lstStyle/>
          <a:p>
            <a:fld id="{BEB0E38E-28C7-4032-9650-7143270BA850}" type="slidenum">
              <a:rPr lang="en-US" smtClean="0"/>
              <a:t>8</a:t>
            </a:fld>
            <a:endParaRPr lang="en-US"/>
          </a:p>
        </p:txBody>
      </p:sp>
    </p:spTree>
    <p:extLst>
      <p:ext uri="{BB962C8B-B14F-4D97-AF65-F5344CB8AC3E}">
        <p14:creationId xmlns:p14="http://schemas.microsoft.com/office/powerpoint/2010/main" val="303990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u="sng" dirty="0"/>
          </a:p>
        </p:txBody>
      </p:sp>
      <p:sp>
        <p:nvSpPr>
          <p:cNvPr id="4" name="Marcador de número de diapositiva 3"/>
          <p:cNvSpPr>
            <a:spLocks noGrp="1"/>
          </p:cNvSpPr>
          <p:nvPr>
            <p:ph type="sldNum" sz="quarter" idx="10"/>
          </p:nvPr>
        </p:nvSpPr>
        <p:spPr/>
        <p:txBody>
          <a:bodyPr/>
          <a:lstStyle/>
          <a:p>
            <a:fld id="{BEB0E38E-28C7-4032-9650-7143270BA850}" type="slidenum">
              <a:rPr lang="en-US" smtClean="0"/>
              <a:t>9</a:t>
            </a:fld>
            <a:endParaRPr lang="en-US"/>
          </a:p>
        </p:txBody>
      </p:sp>
    </p:spTree>
    <p:extLst>
      <p:ext uri="{BB962C8B-B14F-4D97-AF65-F5344CB8AC3E}">
        <p14:creationId xmlns:p14="http://schemas.microsoft.com/office/powerpoint/2010/main" val="1447795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Supervised learning: The computer is presented with example inputs and their desired outputs, given by a "teacher", and the goal is to learn a general rule that maps inputs to outputs.</a:t>
            </a:r>
          </a:p>
        </p:txBody>
      </p:sp>
      <p:sp>
        <p:nvSpPr>
          <p:cNvPr id="4" name="Marcador de número de diapositiva 3"/>
          <p:cNvSpPr>
            <a:spLocks noGrp="1"/>
          </p:cNvSpPr>
          <p:nvPr>
            <p:ph type="sldNum" sz="quarter" idx="10"/>
          </p:nvPr>
        </p:nvSpPr>
        <p:spPr/>
        <p:txBody>
          <a:bodyPr/>
          <a:lstStyle/>
          <a:p>
            <a:fld id="{BEB0E38E-28C7-4032-9650-7143270BA850}" type="slidenum">
              <a:rPr lang="en-US" smtClean="0"/>
              <a:t>11</a:t>
            </a:fld>
            <a:endParaRPr lang="en-US"/>
          </a:p>
        </p:txBody>
      </p:sp>
    </p:spTree>
    <p:extLst>
      <p:ext uri="{BB962C8B-B14F-4D97-AF65-F5344CB8AC3E}">
        <p14:creationId xmlns:p14="http://schemas.microsoft.com/office/powerpoint/2010/main" val="80266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Unsupervised learning: No labels are given to the learning algorithm, leaving it on its own to find structure in its input. Unsupervised learning can be a goal in itself (discovering hidden patterns in data) or a means towards an end (feature learning).</a:t>
            </a:r>
          </a:p>
        </p:txBody>
      </p:sp>
      <p:sp>
        <p:nvSpPr>
          <p:cNvPr id="4" name="Marcador de número de diapositiva 3"/>
          <p:cNvSpPr>
            <a:spLocks noGrp="1"/>
          </p:cNvSpPr>
          <p:nvPr>
            <p:ph type="sldNum" sz="quarter" idx="10"/>
          </p:nvPr>
        </p:nvSpPr>
        <p:spPr/>
        <p:txBody>
          <a:bodyPr/>
          <a:lstStyle/>
          <a:p>
            <a:fld id="{BEB0E38E-28C7-4032-9650-7143270BA850}" type="slidenum">
              <a:rPr lang="en-US" smtClean="0"/>
              <a:t>12</a:t>
            </a:fld>
            <a:endParaRPr lang="en-US"/>
          </a:p>
        </p:txBody>
      </p:sp>
    </p:spTree>
    <p:extLst>
      <p:ext uri="{BB962C8B-B14F-4D97-AF65-F5344CB8AC3E}">
        <p14:creationId xmlns:p14="http://schemas.microsoft.com/office/powerpoint/2010/main" val="130104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Reinforcement learning: A computer program interacts with a dynamic environment in which it must perform a certain goal (such as driving a vehicle or playing a game against an opponent). The program is </a:t>
            </a:r>
            <a:r>
              <a:rPr lang="en-US" u="sng" dirty="0"/>
              <a:t>provided</a:t>
            </a:r>
            <a:r>
              <a:rPr lang="en-US" dirty="0"/>
              <a:t> feedback in terms of rewards and punishments as it navigates its problem space.</a:t>
            </a:r>
          </a:p>
        </p:txBody>
      </p:sp>
      <p:sp>
        <p:nvSpPr>
          <p:cNvPr id="4" name="Marcador de número de diapositiva 3"/>
          <p:cNvSpPr>
            <a:spLocks noGrp="1"/>
          </p:cNvSpPr>
          <p:nvPr>
            <p:ph type="sldNum" sz="quarter" idx="10"/>
          </p:nvPr>
        </p:nvSpPr>
        <p:spPr/>
        <p:txBody>
          <a:bodyPr/>
          <a:lstStyle/>
          <a:p>
            <a:fld id="{BEB0E38E-28C7-4032-9650-7143270BA850}" type="slidenum">
              <a:rPr lang="en-US" smtClean="0"/>
              <a:t>13</a:t>
            </a:fld>
            <a:endParaRPr lang="en-US"/>
          </a:p>
        </p:txBody>
      </p:sp>
    </p:spTree>
    <p:extLst>
      <p:ext uri="{BB962C8B-B14F-4D97-AF65-F5344CB8AC3E}">
        <p14:creationId xmlns:p14="http://schemas.microsoft.com/office/powerpoint/2010/main" val="2236736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Representation</a:t>
            </a:r>
            <a:r>
              <a:rPr lang="en-US" dirty="0"/>
              <a:t>. A classifier must be represented in some formal language that the computer can handle. Conversely, choosing a representation for a learner is tantamount to choosing the set of classifiers that it can possibly learn. This set is called the hypothesis space of the learner. If a classifier is not in the hypothesis space, it cannot be learned. A related question, which we will address in a later section, is how to represent the input, i.e., what features to use.</a:t>
            </a:r>
          </a:p>
          <a:p>
            <a:endParaRPr lang="en-US" dirty="0"/>
          </a:p>
          <a:p>
            <a:r>
              <a:rPr lang="en-US" b="1" dirty="0"/>
              <a:t>Evaluation</a:t>
            </a:r>
            <a:r>
              <a:rPr lang="en-US" dirty="0"/>
              <a:t>. An evaluation function (also called objective function or scoring function) is needed to distinguish good classifiers from bad ones. The evaluation function used internally by the algorithm may differ from the external one that we want the classifier to optimize, for ease of optimization (see below) and due to the issues discussed in the next section.</a:t>
            </a:r>
          </a:p>
          <a:p>
            <a:endParaRPr lang="en-US" dirty="0"/>
          </a:p>
          <a:p>
            <a:r>
              <a:rPr lang="en-US" b="1" dirty="0"/>
              <a:t>Optimization</a:t>
            </a:r>
            <a:r>
              <a:rPr lang="en-US" dirty="0"/>
              <a:t>. Finally, we need a method to search among the classifiers in the language for the highest-scoring one. The choice of optimization technique is key to the efficiency of the learner, and also helps determine the classifier produced if the evaluation function has more than one optimum. It is common for new learners to start out using off-the-shelf optimizers, which are later replaced by custom-designed ones.</a:t>
            </a:r>
          </a:p>
        </p:txBody>
      </p:sp>
      <p:sp>
        <p:nvSpPr>
          <p:cNvPr id="4" name="Marcador de número de diapositiva 3"/>
          <p:cNvSpPr>
            <a:spLocks noGrp="1"/>
          </p:cNvSpPr>
          <p:nvPr>
            <p:ph type="sldNum" sz="quarter" idx="10"/>
          </p:nvPr>
        </p:nvSpPr>
        <p:spPr/>
        <p:txBody>
          <a:bodyPr/>
          <a:lstStyle/>
          <a:p>
            <a:fld id="{BEB0E38E-28C7-4032-9650-7143270BA850}" type="slidenum">
              <a:rPr lang="en-US" smtClean="0"/>
              <a:t>14</a:t>
            </a:fld>
            <a:endParaRPr lang="en-US"/>
          </a:p>
        </p:txBody>
      </p:sp>
    </p:spTree>
    <p:extLst>
      <p:ext uri="{BB962C8B-B14F-4D97-AF65-F5344CB8AC3E}">
        <p14:creationId xmlns:p14="http://schemas.microsoft.com/office/powerpoint/2010/main" val="1947561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EB0E38E-28C7-4032-9650-7143270BA850}" type="slidenum">
              <a:rPr lang="en-US" smtClean="0"/>
              <a:t>26</a:t>
            </a:fld>
            <a:endParaRPr lang="en-US"/>
          </a:p>
        </p:txBody>
      </p:sp>
    </p:spTree>
    <p:extLst>
      <p:ext uri="{BB962C8B-B14F-4D97-AF65-F5344CB8AC3E}">
        <p14:creationId xmlns:p14="http://schemas.microsoft.com/office/powerpoint/2010/main" val="316039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0F6A1ED-46BE-4ECA-A181-D08CC0745533}" type="datetime1">
              <a:rPr lang="en-US" smtClean="0"/>
              <a:t>7/16/2017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E1EA0F51-9EA6-44B0-BDEA-32E8754FC6C1}" type="datetime1">
              <a:rPr lang="en-US" smtClean="0"/>
              <a:t>7/16/2017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a:t>Editar el estilo de texto del patrón</a:t>
            </a:r>
          </a:p>
        </p:txBody>
      </p:sp>
      <p:sp>
        <p:nvSpPr>
          <p:cNvPr id="4" name="Date Placeholder 3"/>
          <p:cNvSpPr>
            <a:spLocks noGrp="1"/>
          </p:cNvSpPr>
          <p:nvPr>
            <p:ph type="dt" sz="half" idx="10"/>
          </p:nvPr>
        </p:nvSpPr>
        <p:spPr/>
        <p:txBody>
          <a:bodyPr/>
          <a:lstStyle/>
          <a:p>
            <a:fld id="{F7CD11F6-5116-4BCD-B8DB-78D01CFF66C4}" type="datetime1">
              <a:rPr lang="en-US" smtClean="0"/>
              <a:t>7/16/2017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a:t>Editar el estilo de texto del patrón</a:t>
            </a:r>
          </a:p>
        </p:txBody>
      </p:sp>
      <p:sp>
        <p:nvSpPr>
          <p:cNvPr id="2" name="Date Placeholder 1"/>
          <p:cNvSpPr>
            <a:spLocks noGrp="1"/>
          </p:cNvSpPr>
          <p:nvPr>
            <p:ph type="dt" sz="half" idx="10"/>
          </p:nvPr>
        </p:nvSpPr>
        <p:spPr/>
        <p:txBody>
          <a:bodyPr/>
          <a:lstStyle/>
          <a:p>
            <a:fld id="{33FDD235-11C0-4546-8398-ACAA5938677B}" type="datetime1">
              <a:rPr lang="en-US" smtClean="0"/>
              <a:t>7/16/2017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92683CD-4587-47BA-B1AE-04D3AD66929A}" type="datetime1">
              <a:rPr lang="en-US" smtClean="0"/>
              <a:t>7/16/2017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5AC6D3C-3AD7-4781-87C1-AD191AC3C973}" type="datetime1">
              <a:rPr lang="en-US" smtClean="0"/>
              <a:t>7/16/2017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7318FBE-DC0A-4F09-9202-B58197D7CBFD}" type="datetime1">
              <a:rPr lang="en-US" smtClean="0"/>
              <a:t>7/16/2017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E3A6DC7-307A-4934-93DF-2DF5E1FEEDB3}" type="datetime1">
              <a:rPr lang="en-US" smtClean="0"/>
              <a:t>7/16/2017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BB0DE90-EF3A-4799-B57C-9164B6C1514E}" type="datetime1">
              <a:rPr lang="en-US" smtClean="0"/>
              <a:t>7/16/2017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D3FD7E0-89B9-42D7-BCE0-F116B196A280}" type="datetime1">
              <a:rPr lang="en-US" smtClean="0"/>
              <a:t>7/16/2017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9282796-40A9-4870-A42F-EB81267F2BC7}" type="datetime1">
              <a:rPr lang="en-US" smtClean="0"/>
              <a:t>7/16/2017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9A0633-0DA3-4882-ABEB-6E29670710C7}" type="datetime1">
              <a:rPr lang="en-US" smtClean="0"/>
              <a:t>7/16/2017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27D4DBC9-3D9D-40A0-BF5C-2EFB7254400A}" type="datetime1">
              <a:rPr lang="en-US" smtClean="0"/>
              <a:t>7/16/2017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a:xfrm>
            <a:off x="3885810" y="6041362"/>
            <a:ext cx="976879" cy="365125"/>
          </a:xfrm>
        </p:spPr>
        <p:txBody>
          <a:bodyPr/>
          <a:lstStyle/>
          <a:p>
            <a:fld id="{C9271144-C46E-40DA-B6DA-A5C52BBE8A05}" type="datetime1">
              <a:rPr lang="en-US" smtClean="0"/>
              <a:t>7/16/2017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CB9A92E9-D771-48FB-BC06-4C9306D38212}" type="datetime1">
              <a:rPr lang="en-US" smtClean="0"/>
              <a:t>7/16/2017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gif"/><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8.jpg"/><Relationship Id="rId3" Type="http://schemas.microsoft.com/office/2007/relationships/media" Target="../media/media3.mp4"/><Relationship Id="rId7" Type="http://schemas.openxmlformats.org/officeDocument/2006/relationships/image" Target="../media/image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video" Target="../media/media3.mp4"/><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yDataSanLuis/Encuentro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hyperlink" Target="http://scikit-learn.org/stable/" TargetMode="External"/><Relationship Id="rId7" Type="http://schemas.openxmlformats.org/officeDocument/2006/relationships/hyperlink" Target="http://pymc-devs.github.io/pymc3/"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deeplearning.net/software/theano/" TargetMode="External"/><Relationship Id="rId5" Type="http://schemas.openxmlformats.org/officeDocument/2006/relationships/hyperlink" Target="https://www.tensorflow.org/" TargetMode="External"/><Relationship Id="rId4" Type="http://schemas.openxmlformats.org/officeDocument/2006/relationships/hyperlink" Target="http://www.cs.waikato.ac.nz/ml/weka/"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oursera.org/learn/machine-learning"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cs231n.github.io/"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ontinuum.io/downloads"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www.cs.toronto.edu/~kriz/cifar-10-python.tar.gz"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37FE5-C9C5-49D5-BFA7-10C7B884A2D2}"/>
              </a:ext>
            </a:extLst>
          </p:cNvPr>
          <p:cNvSpPr>
            <a:spLocks noGrp="1"/>
          </p:cNvSpPr>
          <p:nvPr>
            <p:ph type="ctrTitle"/>
          </p:nvPr>
        </p:nvSpPr>
        <p:spPr/>
        <p:txBody>
          <a:bodyPr/>
          <a:lstStyle/>
          <a:p>
            <a:r>
              <a:rPr lang="en-US" dirty="0"/>
              <a:t>Introduction</a:t>
            </a:r>
            <a:r>
              <a:rPr lang="es-AR" dirty="0"/>
              <a:t> </a:t>
            </a:r>
            <a:r>
              <a:rPr lang="en-US" dirty="0"/>
              <a:t>to</a:t>
            </a:r>
            <a:r>
              <a:rPr lang="es-AR" dirty="0"/>
              <a:t> </a:t>
            </a:r>
            <a:r>
              <a:rPr lang="en-US" dirty="0"/>
              <a:t>Machine</a:t>
            </a:r>
            <a:r>
              <a:rPr lang="es-AR" dirty="0"/>
              <a:t> </a:t>
            </a:r>
            <a:r>
              <a:rPr lang="en-US" dirty="0"/>
              <a:t>Learning</a:t>
            </a:r>
          </a:p>
        </p:txBody>
      </p:sp>
      <p:sp>
        <p:nvSpPr>
          <p:cNvPr id="12" name="Subtítulo 11">
            <a:extLst>
              <a:ext uri="{FF2B5EF4-FFF2-40B4-BE49-F238E27FC236}">
                <a16:creationId xmlns:a16="http://schemas.microsoft.com/office/drawing/2014/main" id="{B65990DB-0D83-4F1F-B7C2-1E294CE1DAEA}"/>
              </a:ext>
            </a:extLst>
          </p:cNvPr>
          <p:cNvSpPr>
            <a:spLocks noGrp="1"/>
          </p:cNvSpPr>
          <p:nvPr>
            <p:ph type="subTitle" idx="1"/>
          </p:nvPr>
        </p:nvSpPr>
        <p:spPr>
          <a:xfrm>
            <a:off x="810001" y="5280846"/>
            <a:ext cx="10572000" cy="1246703"/>
          </a:xfrm>
        </p:spPr>
        <p:txBody>
          <a:bodyPr>
            <a:normAutofit/>
          </a:bodyPr>
          <a:lstStyle/>
          <a:p>
            <a:r>
              <a:rPr lang="es-AR" dirty="0"/>
              <a:t>Instituto de Matemática Aplicada San Luis</a:t>
            </a:r>
          </a:p>
          <a:p>
            <a:r>
              <a:rPr lang="en-US" dirty="0"/>
              <a:t>Universidad Nacional de San Luis</a:t>
            </a:r>
          </a:p>
          <a:p>
            <a:r>
              <a:rPr lang="en-US" dirty="0"/>
              <a:t>July 13, 2017</a:t>
            </a:r>
          </a:p>
        </p:txBody>
      </p:sp>
      <p:pic>
        <p:nvPicPr>
          <p:cNvPr id="11" name="Imagen 10">
            <a:extLst>
              <a:ext uri="{FF2B5EF4-FFF2-40B4-BE49-F238E27FC236}">
                <a16:creationId xmlns:a16="http://schemas.microsoft.com/office/drawing/2014/main" id="{CDACEB54-1559-400F-A5AB-BE199BABB8D1}"/>
              </a:ext>
            </a:extLst>
          </p:cNvPr>
          <p:cNvPicPr>
            <a:picLocks noChangeAspect="1"/>
          </p:cNvPicPr>
          <p:nvPr/>
        </p:nvPicPr>
        <p:blipFill>
          <a:blip r:embed="rId2"/>
          <a:stretch>
            <a:fillRect/>
          </a:stretch>
        </p:blipFill>
        <p:spPr>
          <a:xfrm>
            <a:off x="8095464" y="4880063"/>
            <a:ext cx="4096536" cy="2048268"/>
          </a:xfrm>
          <a:prstGeom prst="rect">
            <a:avLst/>
          </a:prstGeom>
        </p:spPr>
      </p:pic>
      <p:pic>
        <p:nvPicPr>
          <p:cNvPr id="16" name="Imagen 15" descr="Imagen que contiene cosa, juguete, LEGO, interior&#10;&#10;Descripción generada con confianza muy alta">
            <a:extLst>
              <a:ext uri="{FF2B5EF4-FFF2-40B4-BE49-F238E27FC236}">
                <a16:creationId xmlns:a16="http://schemas.microsoft.com/office/drawing/2014/main" id="{776C42F2-A863-4511-9B4B-F2513F851F52}"/>
              </a:ext>
            </a:extLst>
          </p:cNvPr>
          <p:cNvPicPr>
            <a:picLocks noChangeAspect="1"/>
          </p:cNvPicPr>
          <p:nvPr/>
        </p:nvPicPr>
        <p:blipFill>
          <a:blip r:embed="rId3"/>
          <a:stretch>
            <a:fillRect/>
          </a:stretch>
        </p:blipFill>
        <p:spPr>
          <a:xfrm>
            <a:off x="5356934" y="5097102"/>
            <a:ext cx="3129583" cy="1762092"/>
          </a:xfrm>
          <a:prstGeom prst="rect">
            <a:avLst/>
          </a:prstGeom>
        </p:spPr>
      </p:pic>
    </p:spTree>
    <p:extLst>
      <p:ext uri="{BB962C8B-B14F-4D97-AF65-F5344CB8AC3E}">
        <p14:creationId xmlns:p14="http://schemas.microsoft.com/office/powerpoint/2010/main" val="4156910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DC3638-9E83-44E4-B01B-3C127B11925B}"/>
              </a:ext>
            </a:extLst>
          </p:cNvPr>
          <p:cNvSpPr>
            <a:spLocks noGrp="1"/>
          </p:cNvSpPr>
          <p:nvPr>
            <p:ph type="title"/>
          </p:nvPr>
        </p:nvSpPr>
        <p:spPr/>
        <p:txBody>
          <a:bodyPr/>
          <a:lstStyle/>
          <a:p>
            <a:r>
              <a:rPr lang="en-US" dirty="0"/>
              <a:t>Problems Machine Learning tries to solve </a:t>
            </a:r>
          </a:p>
        </p:txBody>
      </p:sp>
      <p:pic>
        <p:nvPicPr>
          <p:cNvPr id="4" name="Imagen 3">
            <a:extLst>
              <a:ext uri="{FF2B5EF4-FFF2-40B4-BE49-F238E27FC236}">
                <a16:creationId xmlns:a16="http://schemas.microsoft.com/office/drawing/2014/main" id="{6F547569-E7D5-4890-80B4-DD48EDC19FC0}"/>
              </a:ext>
            </a:extLst>
          </p:cNvPr>
          <p:cNvPicPr>
            <a:picLocks noChangeAspect="1"/>
          </p:cNvPicPr>
          <p:nvPr/>
        </p:nvPicPr>
        <p:blipFill>
          <a:blip r:embed="rId2"/>
          <a:stretch>
            <a:fillRect/>
          </a:stretch>
        </p:blipFill>
        <p:spPr>
          <a:xfrm>
            <a:off x="11018067" y="6271033"/>
            <a:ext cx="1173933" cy="586967"/>
          </a:xfrm>
          <a:prstGeom prst="rect">
            <a:avLst/>
          </a:prstGeom>
        </p:spPr>
      </p:pic>
      <p:pic>
        <p:nvPicPr>
          <p:cNvPr id="6" name="Imagen 5">
            <a:extLst>
              <a:ext uri="{FF2B5EF4-FFF2-40B4-BE49-F238E27FC236}">
                <a16:creationId xmlns:a16="http://schemas.microsoft.com/office/drawing/2014/main" id="{5F93DCAB-CCEE-4A1A-A928-23A079674A5D}"/>
              </a:ext>
            </a:extLst>
          </p:cNvPr>
          <p:cNvPicPr>
            <a:picLocks noChangeAspect="1"/>
          </p:cNvPicPr>
          <p:nvPr/>
        </p:nvPicPr>
        <p:blipFill>
          <a:blip r:embed="rId3"/>
          <a:stretch>
            <a:fillRect/>
          </a:stretch>
        </p:blipFill>
        <p:spPr>
          <a:xfrm>
            <a:off x="2649254" y="1927035"/>
            <a:ext cx="6893489" cy="4930965"/>
          </a:xfrm>
          <a:prstGeom prst="rect">
            <a:avLst/>
          </a:prstGeom>
        </p:spPr>
      </p:pic>
      <p:sp>
        <p:nvSpPr>
          <p:cNvPr id="8" name="Marcador de número de diapositiva 7">
            <a:extLst>
              <a:ext uri="{FF2B5EF4-FFF2-40B4-BE49-F238E27FC236}">
                <a16:creationId xmlns:a16="http://schemas.microsoft.com/office/drawing/2014/main" id="{EEA1FE91-0128-4B9A-A474-B579DFB43B17}"/>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90458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6B4CC-8E61-4F57-948D-4946315273E4}"/>
              </a:ext>
            </a:extLst>
          </p:cNvPr>
          <p:cNvSpPr>
            <a:spLocks noGrp="1"/>
          </p:cNvSpPr>
          <p:nvPr>
            <p:ph type="title"/>
          </p:nvPr>
        </p:nvSpPr>
        <p:spPr/>
        <p:txBody>
          <a:bodyPr/>
          <a:lstStyle/>
          <a:p>
            <a:r>
              <a:rPr lang="en-US" dirty="0"/>
              <a:t>Supervised Learning</a:t>
            </a:r>
          </a:p>
        </p:txBody>
      </p:sp>
      <p:sp>
        <p:nvSpPr>
          <p:cNvPr id="3" name="Marcador de contenido 2">
            <a:extLst>
              <a:ext uri="{FF2B5EF4-FFF2-40B4-BE49-F238E27FC236}">
                <a16:creationId xmlns:a16="http://schemas.microsoft.com/office/drawing/2014/main" id="{73EEB2C5-32DF-431B-89C9-92BF7047B27A}"/>
              </a:ext>
            </a:extLst>
          </p:cNvPr>
          <p:cNvSpPr>
            <a:spLocks noGrp="1"/>
          </p:cNvSpPr>
          <p:nvPr>
            <p:ph idx="1"/>
          </p:nvPr>
        </p:nvSpPr>
        <p:spPr>
          <a:xfrm>
            <a:off x="334538" y="2222287"/>
            <a:ext cx="4772722" cy="4048746"/>
          </a:xfrm>
        </p:spPr>
        <p:txBody>
          <a:bodyPr/>
          <a:lstStyle/>
          <a:p>
            <a:r>
              <a:rPr lang="en-US" dirty="0"/>
              <a:t>Task of inferring a function from labeled training data.</a:t>
            </a:r>
          </a:p>
          <a:p>
            <a:r>
              <a:rPr lang="en-US" dirty="0"/>
              <a:t>Each example is a pair consisting of an input object and a desired output value.</a:t>
            </a:r>
            <a:endParaRPr lang="en-US" u="sng" dirty="0"/>
          </a:p>
          <a:p>
            <a:r>
              <a:rPr lang="en-US" dirty="0"/>
              <a:t>A supervised learning algorithm analyzes the training data and produces an inferred function, which can be used for mapping new examples.</a:t>
            </a:r>
          </a:p>
        </p:txBody>
      </p:sp>
      <p:pic>
        <p:nvPicPr>
          <p:cNvPr id="4" name="Imagen 3">
            <a:extLst>
              <a:ext uri="{FF2B5EF4-FFF2-40B4-BE49-F238E27FC236}">
                <a16:creationId xmlns:a16="http://schemas.microsoft.com/office/drawing/2014/main" id="{917BD298-1184-4801-827B-BB8D596F139A}"/>
              </a:ext>
            </a:extLst>
          </p:cNvPr>
          <p:cNvPicPr>
            <a:picLocks noChangeAspect="1"/>
          </p:cNvPicPr>
          <p:nvPr/>
        </p:nvPicPr>
        <p:blipFill>
          <a:blip r:embed="rId3"/>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9C3A60FE-7347-49CF-9302-704724C8EE5D}"/>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9" name="Imagen 8" descr="Imagen que contiene electrónica&#10;&#10;Descripción generada con confianza alta">
            <a:extLst>
              <a:ext uri="{FF2B5EF4-FFF2-40B4-BE49-F238E27FC236}">
                <a16:creationId xmlns:a16="http://schemas.microsoft.com/office/drawing/2014/main" id="{A26624CF-16BE-474A-88EF-E217D38C8B40}"/>
              </a:ext>
            </a:extLst>
          </p:cNvPr>
          <p:cNvPicPr>
            <a:picLocks noChangeAspect="1"/>
          </p:cNvPicPr>
          <p:nvPr/>
        </p:nvPicPr>
        <p:blipFill>
          <a:blip r:embed="rId4"/>
          <a:stretch>
            <a:fillRect/>
          </a:stretch>
        </p:blipFill>
        <p:spPr>
          <a:xfrm>
            <a:off x="5252224" y="2222287"/>
            <a:ext cx="5426107" cy="4054994"/>
          </a:xfrm>
          <a:prstGeom prst="rect">
            <a:avLst/>
          </a:prstGeom>
        </p:spPr>
      </p:pic>
    </p:spTree>
    <p:extLst>
      <p:ext uri="{BB962C8B-B14F-4D97-AF65-F5344CB8AC3E}">
        <p14:creationId xmlns:p14="http://schemas.microsoft.com/office/powerpoint/2010/main" val="213994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6B4CC-8E61-4F57-948D-4946315273E4}"/>
              </a:ext>
            </a:extLst>
          </p:cNvPr>
          <p:cNvSpPr>
            <a:spLocks noGrp="1"/>
          </p:cNvSpPr>
          <p:nvPr>
            <p:ph type="title"/>
          </p:nvPr>
        </p:nvSpPr>
        <p:spPr/>
        <p:txBody>
          <a:bodyPr/>
          <a:lstStyle/>
          <a:p>
            <a:r>
              <a:rPr lang="en-US" dirty="0"/>
              <a:t>Unsupervised Learning</a:t>
            </a:r>
          </a:p>
        </p:txBody>
      </p:sp>
      <p:sp>
        <p:nvSpPr>
          <p:cNvPr id="3" name="Marcador de contenido 2">
            <a:extLst>
              <a:ext uri="{FF2B5EF4-FFF2-40B4-BE49-F238E27FC236}">
                <a16:creationId xmlns:a16="http://schemas.microsoft.com/office/drawing/2014/main" id="{73EEB2C5-32DF-431B-89C9-92BF7047B27A}"/>
              </a:ext>
            </a:extLst>
          </p:cNvPr>
          <p:cNvSpPr>
            <a:spLocks noGrp="1"/>
          </p:cNvSpPr>
          <p:nvPr>
            <p:ph idx="1"/>
          </p:nvPr>
        </p:nvSpPr>
        <p:spPr>
          <a:xfrm>
            <a:off x="419548" y="2222287"/>
            <a:ext cx="4937760" cy="4048746"/>
          </a:xfrm>
        </p:spPr>
        <p:txBody>
          <a:bodyPr/>
          <a:lstStyle/>
          <a:p>
            <a:r>
              <a:rPr lang="en-US" dirty="0"/>
              <a:t>Task of inferring a function to describe hidden structure from "unlabeled" data.</a:t>
            </a:r>
            <a:endParaRPr lang="en-US" u="sng" dirty="0"/>
          </a:p>
          <a:p>
            <a:r>
              <a:rPr lang="en-US" dirty="0"/>
              <a:t>Since the examples given to the learner are unlabeled, there is no evaluation of the accuracy of the structure that is output by the relevant algorithm</a:t>
            </a:r>
          </a:p>
        </p:txBody>
      </p:sp>
      <p:pic>
        <p:nvPicPr>
          <p:cNvPr id="4" name="Imagen 3">
            <a:extLst>
              <a:ext uri="{FF2B5EF4-FFF2-40B4-BE49-F238E27FC236}">
                <a16:creationId xmlns:a16="http://schemas.microsoft.com/office/drawing/2014/main" id="{917BD298-1184-4801-827B-BB8D596F139A}"/>
              </a:ext>
            </a:extLst>
          </p:cNvPr>
          <p:cNvPicPr>
            <a:picLocks noChangeAspect="1"/>
          </p:cNvPicPr>
          <p:nvPr/>
        </p:nvPicPr>
        <p:blipFill>
          <a:blip r:embed="rId3"/>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9C3A60FE-7347-49CF-9302-704724C8EE5D}"/>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7" name="Imagen 6" descr="Imagen que contiene mapa, texto&#10;&#10;Descripción generada con confianza alta">
            <a:extLst>
              <a:ext uri="{FF2B5EF4-FFF2-40B4-BE49-F238E27FC236}">
                <a16:creationId xmlns:a16="http://schemas.microsoft.com/office/drawing/2014/main" id="{8A5808FC-81F8-43EB-9377-199B9A8B393B}"/>
              </a:ext>
            </a:extLst>
          </p:cNvPr>
          <p:cNvPicPr>
            <a:picLocks noChangeAspect="1"/>
          </p:cNvPicPr>
          <p:nvPr/>
        </p:nvPicPr>
        <p:blipFill>
          <a:blip r:embed="rId4"/>
          <a:stretch>
            <a:fillRect/>
          </a:stretch>
        </p:blipFill>
        <p:spPr>
          <a:xfrm>
            <a:off x="5619740" y="2222287"/>
            <a:ext cx="5398328" cy="4048746"/>
          </a:xfrm>
          <a:prstGeom prst="rect">
            <a:avLst/>
          </a:prstGeom>
        </p:spPr>
      </p:pic>
    </p:spTree>
    <p:extLst>
      <p:ext uri="{BB962C8B-B14F-4D97-AF65-F5344CB8AC3E}">
        <p14:creationId xmlns:p14="http://schemas.microsoft.com/office/powerpoint/2010/main" val="3099553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6B4CC-8E61-4F57-948D-4946315273E4}"/>
              </a:ext>
            </a:extLst>
          </p:cNvPr>
          <p:cNvSpPr>
            <a:spLocks noGrp="1"/>
          </p:cNvSpPr>
          <p:nvPr>
            <p:ph type="title"/>
          </p:nvPr>
        </p:nvSpPr>
        <p:spPr/>
        <p:txBody>
          <a:bodyPr/>
          <a:lstStyle/>
          <a:p>
            <a:r>
              <a:rPr lang="en-US" dirty="0"/>
              <a:t>Reinforcement Learning</a:t>
            </a:r>
          </a:p>
        </p:txBody>
      </p:sp>
      <p:sp>
        <p:nvSpPr>
          <p:cNvPr id="3" name="Marcador de contenido 2">
            <a:extLst>
              <a:ext uri="{FF2B5EF4-FFF2-40B4-BE49-F238E27FC236}">
                <a16:creationId xmlns:a16="http://schemas.microsoft.com/office/drawing/2014/main" id="{73EEB2C5-32DF-431B-89C9-92BF7047B27A}"/>
              </a:ext>
            </a:extLst>
          </p:cNvPr>
          <p:cNvSpPr>
            <a:spLocks noGrp="1"/>
          </p:cNvSpPr>
          <p:nvPr>
            <p:ph idx="1"/>
          </p:nvPr>
        </p:nvSpPr>
        <p:spPr>
          <a:xfrm>
            <a:off x="258184" y="2222287"/>
            <a:ext cx="8344947" cy="1838084"/>
          </a:xfrm>
        </p:spPr>
        <p:txBody>
          <a:bodyPr/>
          <a:lstStyle/>
          <a:p>
            <a:r>
              <a:rPr lang="en-US" dirty="0"/>
              <a:t>Concerned with how agents ought to take actions in an environment so as to maximize some notion of cumulative reward.</a:t>
            </a:r>
          </a:p>
        </p:txBody>
      </p:sp>
      <p:pic>
        <p:nvPicPr>
          <p:cNvPr id="4" name="Imagen 3">
            <a:extLst>
              <a:ext uri="{FF2B5EF4-FFF2-40B4-BE49-F238E27FC236}">
                <a16:creationId xmlns:a16="http://schemas.microsoft.com/office/drawing/2014/main" id="{917BD298-1184-4801-827B-BB8D596F139A}"/>
              </a:ext>
            </a:extLst>
          </p:cNvPr>
          <p:cNvPicPr>
            <a:picLocks noChangeAspect="1"/>
          </p:cNvPicPr>
          <p:nvPr/>
        </p:nvPicPr>
        <p:blipFill>
          <a:blip r:embed="rId5"/>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9C3A60FE-7347-49CF-9302-704724C8EE5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khepera_video">
            <a:hlinkClick r:id="" action="ppaction://media"/>
            <a:extLst>
              <a:ext uri="{FF2B5EF4-FFF2-40B4-BE49-F238E27FC236}">
                <a16:creationId xmlns:a16="http://schemas.microsoft.com/office/drawing/2014/main" id="{2D942452-2AAC-410D-A92C-02606BF5DE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03131" y="1977813"/>
            <a:ext cx="2414936" cy="4293220"/>
          </a:xfrm>
          <a:prstGeom prst="rect">
            <a:avLst/>
          </a:prstGeom>
        </p:spPr>
      </p:pic>
      <p:pic>
        <p:nvPicPr>
          <p:cNvPr id="8" name="Imagen 7">
            <a:extLst>
              <a:ext uri="{FF2B5EF4-FFF2-40B4-BE49-F238E27FC236}">
                <a16:creationId xmlns:a16="http://schemas.microsoft.com/office/drawing/2014/main" id="{389CD6FD-F76A-425E-B29D-45EA16BB8140}"/>
              </a:ext>
            </a:extLst>
          </p:cNvPr>
          <p:cNvPicPr>
            <a:picLocks noChangeAspect="1"/>
          </p:cNvPicPr>
          <p:nvPr/>
        </p:nvPicPr>
        <p:blipFill>
          <a:blip r:embed="rId7"/>
          <a:stretch>
            <a:fillRect/>
          </a:stretch>
        </p:blipFill>
        <p:spPr>
          <a:xfrm>
            <a:off x="2692681" y="3614057"/>
            <a:ext cx="3220670" cy="3113314"/>
          </a:xfrm>
          <a:prstGeom prst="rect">
            <a:avLst/>
          </a:prstGeom>
          <a:solidFill>
            <a:schemeClr val="tx2"/>
          </a:solidFill>
        </p:spPr>
      </p:pic>
    </p:spTree>
    <p:extLst>
      <p:ext uri="{BB962C8B-B14F-4D97-AF65-F5344CB8AC3E}">
        <p14:creationId xmlns:p14="http://schemas.microsoft.com/office/powerpoint/2010/main" val="800026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3F20E-6E72-41AE-82FE-BB8375B58221}"/>
              </a:ext>
            </a:extLst>
          </p:cNvPr>
          <p:cNvSpPr>
            <a:spLocks noGrp="1"/>
          </p:cNvSpPr>
          <p:nvPr>
            <p:ph type="title"/>
          </p:nvPr>
        </p:nvSpPr>
        <p:spPr/>
        <p:txBody>
          <a:bodyPr/>
          <a:lstStyle/>
          <a:p>
            <a:r>
              <a:rPr lang="en-US" dirty="0"/>
              <a:t>LEARNING = REPRESENTATION + EVALUATION + OPTIMIZATION</a:t>
            </a:r>
          </a:p>
        </p:txBody>
      </p:sp>
      <p:pic>
        <p:nvPicPr>
          <p:cNvPr id="7" name="Marcador de contenido 6" descr="Imagen que contiene captura de pantalla&#10;&#10;Descripción generada con confianza muy alta">
            <a:extLst>
              <a:ext uri="{FF2B5EF4-FFF2-40B4-BE49-F238E27FC236}">
                <a16:creationId xmlns:a16="http://schemas.microsoft.com/office/drawing/2014/main" id="{D95DD55C-C471-4366-985B-B2577D30A085}"/>
              </a:ext>
            </a:extLst>
          </p:cNvPr>
          <p:cNvPicPr>
            <a:picLocks noGrp="1" noChangeAspect="1"/>
          </p:cNvPicPr>
          <p:nvPr>
            <p:ph idx="1"/>
          </p:nvPr>
        </p:nvPicPr>
        <p:blipFill>
          <a:blip r:embed="rId3"/>
          <a:stretch>
            <a:fillRect/>
          </a:stretch>
        </p:blipFill>
        <p:spPr>
          <a:xfrm>
            <a:off x="810000" y="2359584"/>
            <a:ext cx="9010952" cy="4046903"/>
          </a:xfrm>
        </p:spPr>
      </p:pic>
      <p:pic>
        <p:nvPicPr>
          <p:cNvPr id="4" name="Imagen 3">
            <a:extLst>
              <a:ext uri="{FF2B5EF4-FFF2-40B4-BE49-F238E27FC236}">
                <a16:creationId xmlns:a16="http://schemas.microsoft.com/office/drawing/2014/main" id="{D0236534-0D54-4C40-AF8B-6BE3465130ED}"/>
              </a:ext>
            </a:extLst>
          </p:cNvPr>
          <p:cNvPicPr>
            <a:picLocks noChangeAspect="1"/>
          </p:cNvPicPr>
          <p:nvPr/>
        </p:nvPicPr>
        <p:blipFill>
          <a:blip r:embed="rId4"/>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AB85B97F-0581-4C9B-A869-1C9807A8F7E3}"/>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46694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4EAC7-BE9A-4CBD-A5E9-50D1E4B22898}"/>
              </a:ext>
            </a:extLst>
          </p:cNvPr>
          <p:cNvSpPr>
            <a:spLocks noGrp="1"/>
          </p:cNvSpPr>
          <p:nvPr>
            <p:ph type="title"/>
          </p:nvPr>
        </p:nvSpPr>
        <p:spPr/>
        <p:txBody>
          <a:bodyPr/>
          <a:lstStyle/>
          <a:p>
            <a:r>
              <a:rPr lang="en-US" dirty="0"/>
              <a:t>Applications</a:t>
            </a:r>
          </a:p>
        </p:txBody>
      </p:sp>
      <p:pic>
        <p:nvPicPr>
          <p:cNvPr id="6" name="Marcador de contenido 5">
            <a:extLst>
              <a:ext uri="{FF2B5EF4-FFF2-40B4-BE49-F238E27FC236}">
                <a16:creationId xmlns:a16="http://schemas.microsoft.com/office/drawing/2014/main" id="{CA7DED57-AFE4-4C1B-9D0A-472BE61006A5}"/>
              </a:ext>
            </a:extLst>
          </p:cNvPr>
          <p:cNvPicPr>
            <a:picLocks noGrp="1" noChangeAspect="1"/>
          </p:cNvPicPr>
          <p:nvPr>
            <p:ph idx="1"/>
          </p:nvPr>
        </p:nvPicPr>
        <p:blipFill>
          <a:blip r:embed="rId2"/>
          <a:stretch>
            <a:fillRect/>
          </a:stretch>
        </p:blipFill>
        <p:spPr>
          <a:xfrm>
            <a:off x="153446" y="2231750"/>
            <a:ext cx="3761657" cy="2503212"/>
          </a:xfrm>
        </p:spPr>
      </p:pic>
      <p:pic>
        <p:nvPicPr>
          <p:cNvPr id="11" name="Imagen 10">
            <a:extLst>
              <a:ext uri="{FF2B5EF4-FFF2-40B4-BE49-F238E27FC236}">
                <a16:creationId xmlns:a16="http://schemas.microsoft.com/office/drawing/2014/main" id="{646FED1B-425F-4A2C-B354-63144D307FCE}"/>
              </a:ext>
            </a:extLst>
          </p:cNvPr>
          <p:cNvPicPr>
            <a:picLocks noChangeAspect="1"/>
          </p:cNvPicPr>
          <p:nvPr/>
        </p:nvPicPr>
        <p:blipFill>
          <a:blip r:embed="rId3"/>
          <a:stretch>
            <a:fillRect/>
          </a:stretch>
        </p:blipFill>
        <p:spPr>
          <a:xfrm>
            <a:off x="153446" y="5125427"/>
            <a:ext cx="3761657" cy="1001480"/>
          </a:xfrm>
          <a:prstGeom prst="rect">
            <a:avLst/>
          </a:prstGeom>
        </p:spPr>
      </p:pic>
      <p:pic>
        <p:nvPicPr>
          <p:cNvPr id="17" name="Imagen 16" descr="Imagen que contiene captura de pantalla&#10;&#10;Descripción generada con confianza muy alta">
            <a:extLst>
              <a:ext uri="{FF2B5EF4-FFF2-40B4-BE49-F238E27FC236}">
                <a16:creationId xmlns:a16="http://schemas.microsoft.com/office/drawing/2014/main" id="{98FF3D96-2878-4B96-8A02-FE58F7EE125F}"/>
              </a:ext>
            </a:extLst>
          </p:cNvPr>
          <p:cNvPicPr>
            <a:picLocks noChangeAspect="1"/>
          </p:cNvPicPr>
          <p:nvPr/>
        </p:nvPicPr>
        <p:blipFill>
          <a:blip r:embed="rId4"/>
          <a:stretch>
            <a:fillRect/>
          </a:stretch>
        </p:blipFill>
        <p:spPr>
          <a:xfrm>
            <a:off x="4128783" y="2231750"/>
            <a:ext cx="6549548" cy="3886454"/>
          </a:xfrm>
          <a:prstGeom prst="rect">
            <a:avLst/>
          </a:prstGeom>
        </p:spPr>
      </p:pic>
      <p:pic>
        <p:nvPicPr>
          <p:cNvPr id="7" name="Imagen 6">
            <a:extLst>
              <a:ext uri="{FF2B5EF4-FFF2-40B4-BE49-F238E27FC236}">
                <a16:creationId xmlns:a16="http://schemas.microsoft.com/office/drawing/2014/main" id="{EA90852F-769D-4821-A298-11CCA186CC68}"/>
              </a:ext>
            </a:extLst>
          </p:cNvPr>
          <p:cNvPicPr>
            <a:picLocks noChangeAspect="1"/>
          </p:cNvPicPr>
          <p:nvPr/>
        </p:nvPicPr>
        <p:blipFill>
          <a:blip r:embed="rId5"/>
          <a:stretch>
            <a:fillRect/>
          </a:stretch>
        </p:blipFill>
        <p:spPr>
          <a:xfrm>
            <a:off x="11018067" y="6271033"/>
            <a:ext cx="1173933" cy="586967"/>
          </a:xfrm>
          <a:prstGeom prst="rect">
            <a:avLst/>
          </a:prstGeom>
        </p:spPr>
      </p:pic>
      <p:sp>
        <p:nvSpPr>
          <p:cNvPr id="8" name="Marcador de número de diapositiva 7">
            <a:extLst>
              <a:ext uri="{FF2B5EF4-FFF2-40B4-BE49-F238E27FC236}">
                <a16:creationId xmlns:a16="http://schemas.microsoft.com/office/drawing/2014/main" id="{BA154CA4-D12C-4285-B4B0-D8AA87D0A38C}"/>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39209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4EAC7-BE9A-4CBD-A5E9-50D1E4B22898}"/>
              </a:ext>
            </a:extLst>
          </p:cNvPr>
          <p:cNvSpPr>
            <a:spLocks noGrp="1"/>
          </p:cNvSpPr>
          <p:nvPr>
            <p:ph type="title"/>
          </p:nvPr>
        </p:nvSpPr>
        <p:spPr/>
        <p:txBody>
          <a:bodyPr/>
          <a:lstStyle/>
          <a:p>
            <a:r>
              <a:rPr lang="en-US" dirty="0"/>
              <a:t>Applications</a:t>
            </a:r>
          </a:p>
        </p:txBody>
      </p:sp>
      <p:pic>
        <p:nvPicPr>
          <p:cNvPr id="5" name="Marcador de contenido 4">
            <a:extLst>
              <a:ext uri="{FF2B5EF4-FFF2-40B4-BE49-F238E27FC236}">
                <a16:creationId xmlns:a16="http://schemas.microsoft.com/office/drawing/2014/main" id="{957034EC-9155-4257-A50A-EA627FAEB481}"/>
              </a:ext>
            </a:extLst>
          </p:cNvPr>
          <p:cNvPicPr>
            <a:picLocks noGrp="1" noChangeAspect="1"/>
          </p:cNvPicPr>
          <p:nvPr>
            <p:ph idx="1"/>
          </p:nvPr>
        </p:nvPicPr>
        <p:blipFill>
          <a:blip r:embed="rId2"/>
          <a:stretch>
            <a:fillRect/>
          </a:stretch>
        </p:blipFill>
        <p:spPr>
          <a:xfrm>
            <a:off x="142433" y="2242713"/>
            <a:ext cx="3044899" cy="3636963"/>
          </a:xfrm>
        </p:spPr>
      </p:pic>
      <p:pic>
        <p:nvPicPr>
          <p:cNvPr id="6" name="Imagen 5">
            <a:extLst>
              <a:ext uri="{FF2B5EF4-FFF2-40B4-BE49-F238E27FC236}">
                <a16:creationId xmlns:a16="http://schemas.microsoft.com/office/drawing/2014/main" id="{8E9D08DF-DEC4-4759-82AC-08E4AF6FE150}"/>
              </a:ext>
            </a:extLst>
          </p:cNvPr>
          <p:cNvPicPr>
            <a:picLocks noChangeAspect="1"/>
          </p:cNvPicPr>
          <p:nvPr/>
        </p:nvPicPr>
        <p:blipFill>
          <a:blip r:embed="rId3"/>
          <a:stretch>
            <a:fillRect/>
          </a:stretch>
        </p:blipFill>
        <p:spPr>
          <a:xfrm>
            <a:off x="11018067" y="6271033"/>
            <a:ext cx="1173933" cy="586967"/>
          </a:xfrm>
          <a:prstGeom prst="rect">
            <a:avLst/>
          </a:prstGeom>
        </p:spPr>
      </p:pic>
      <p:sp>
        <p:nvSpPr>
          <p:cNvPr id="7" name="Marcador de número de diapositiva 6">
            <a:extLst>
              <a:ext uri="{FF2B5EF4-FFF2-40B4-BE49-F238E27FC236}">
                <a16:creationId xmlns:a16="http://schemas.microsoft.com/office/drawing/2014/main" id="{72E8F434-7ADD-4097-81AA-2F37661A4224}"/>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9" name="Imagen 8" descr="Imagen que contiene captura de pantalla&#10;&#10;Descripción generada con confianza muy alta">
            <a:extLst>
              <a:ext uri="{FF2B5EF4-FFF2-40B4-BE49-F238E27FC236}">
                <a16:creationId xmlns:a16="http://schemas.microsoft.com/office/drawing/2014/main" id="{14E8A031-869E-42B8-BF00-47FE179E4409}"/>
              </a:ext>
            </a:extLst>
          </p:cNvPr>
          <p:cNvPicPr>
            <a:picLocks noChangeAspect="1"/>
          </p:cNvPicPr>
          <p:nvPr/>
        </p:nvPicPr>
        <p:blipFill>
          <a:blip r:embed="rId4"/>
          <a:stretch>
            <a:fillRect/>
          </a:stretch>
        </p:blipFill>
        <p:spPr>
          <a:xfrm>
            <a:off x="3494637" y="2242713"/>
            <a:ext cx="7183694" cy="2039360"/>
          </a:xfrm>
          <a:prstGeom prst="rect">
            <a:avLst/>
          </a:prstGeom>
        </p:spPr>
      </p:pic>
      <p:pic>
        <p:nvPicPr>
          <p:cNvPr id="4" name="Imagen 3" descr="Imagen que contiene gato&#10;&#10;Descripción generada con confianza muy alta">
            <a:extLst>
              <a:ext uri="{FF2B5EF4-FFF2-40B4-BE49-F238E27FC236}">
                <a16:creationId xmlns:a16="http://schemas.microsoft.com/office/drawing/2014/main" id="{D56FEB24-CCDF-4507-9132-79D69A54A4C1}"/>
              </a:ext>
            </a:extLst>
          </p:cNvPr>
          <p:cNvPicPr>
            <a:picLocks noChangeAspect="1"/>
          </p:cNvPicPr>
          <p:nvPr/>
        </p:nvPicPr>
        <p:blipFill>
          <a:blip r:embed="rId5"/>
          <a:stretch>
            <a:fillRect/>
          </a:stretch>
        </p:blipFill>
        <p:spPr>
          <a:xfrm>
            <a:off x="3494637" y="4506469"/>
            <a:ext cx="7183694" cy="1379222"/>
          </a:xfrm>
          <a:prstGeom prst="rect">
            <a:avLst/>
          </a:prstGeom>
        </p:spPr>
      </p:pic>
    </p:spTree>
    <p:extLst>
      <p:ext uri="{BB962C8B-B14F-4D97-AF65-F5344CB8AC3E}">
        <p14:creationId xmlns:p14="http://schemas.microsoft.com/office/powerpoint/2010/main" val="3611404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4EAC7-BE9A-4CBD-A5E9-50D1E4B22898}"/>
              </a:ext>
            </a:extLst>
          </p:cNvPr>
          <p:cNvSpPr>
            <a:spLocks noGrp="1"/>
          </p:cNvSpPr>
          <p:nvPr>
            <p:ph type="title"/>
          </p:nvPr>
        </p:nvSpPr>
        <p:spPr/>
        <p:txBody>
          <a:bodyPr/>
          <a:lstStyle/>
          <a:p>
            <a:r>
              <a:rPr lang="en-US" dirty="0"/>
              <a:t>Applications</a:t>
            </a:r>
          </a:p>
        </p:txBody>
      </p:sp>
      <p:pic>
        <p:nvPicPr>
          <p:cNvPr id="7" name="picasso-periods">
            <a:hlinkClick r:id="" action="ppaction://media"/>
            <a:extLst>
              <a:ext uri="{FF2B5EF4-FFF2-40B4-BE49-F238E27FC236}">
                <a16:creationId xmlns:a16="http://schemas.microsoft.com/office/drawing/2014/main" id="{9E6A477F-6667-43DA-9370-B6BF6CB63C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708106" y="2214561"/>
            <a:ext cx="6970225" cy="3769780"/>
          </a:xfrm>
        </p:spPr>
      </p:pic>
      <p:pic>
        <p:nvPicPr>
          <p:cNvPr id="4" name="Imagen 3">
            <a:extLst>
              <a:ext uri="{FF2B5EF4-FFF2-40B4-BE49-F238E27FC236}">
                <a16:creationId xmlns:a16="http://schemas.microsoft.com/office/drawing/2014/main" id="{F3B433E8-F730-4BD8-8DCF-942C10EF2B39}"/>
              </a:ext>
            </a:extLst>
          </p:cNvPr>
          <p:cNvPicPr>
            <a:picLocks noChangeAspect="1"/>
          </p:cNvPicPr>
          <p:nvPr/>
        </p:nvPicPr>
        <p:blipFill>
          <a:blip r:embed="rId7"/>
          <a:stretch>
            <a:fillRect/>
          </a:stretch>
        </p:blipFill>
        <p:spPr>
          <a:xfrm>
            <a:off x="11018067" y="6271033"/>
            <a:ext cx="1173933" cy="586967"/>
          </a:xfrm>
          <a:prstGeom prst="rect">
            <a:avLst/>
          </a:prstGeom>
        </p:spPr>
      </p:pic>
      <p:pic>
        <p:nvPicPr>
          <p:cNvPr id="5" name="Imagen 4" descr="Imagen que contiene ropa, interior&#10;&#10;Descripción generada con confianza alta">
            <a:extLst>
              <a:ext uri="{FF2B5EF4-FFF2-40B4-BE49-F238E27FC236}">
                <a16:creationId xmlns:a16="http://schemas.microsoft.com/office/drawing/2014/main" id="{E3729C0F-780B-48C9-A17C-CF1E21A92692}"/>
              </a:ext>
            </a:extLst>
          </p:cNvPr>
          <p:cNvPicPr>
            <a:picLocks noChangeAspect="1"/>
          </p:cNvPicPr>
          <p:nvPr/>
        </p:nvPicPr>
        <p:blipFill>
          <a:blip r:embed="rId8"/>
          <a:stretch>
            <a:fillRect/>
          </a:stretch>
        </p:blipFill>
        <p:spPr>
          <a:xfrm>
            <a:off x="155430" y="2232668"/>
            <a:ext cx="3427836" cy="1705590"/>
          </a:xfrm>
          <a:prstGeom prst="rect">
            <a:avLst/>
          </a:prstGeom>
        </p:spPr>
      </p:pic>
      <p:pic>
        <p:nvPicPr>
          <p:cNvPr id="9" name="Fast Style Transfer in TensorFlow Video Demo">
            <a:hlinkClick r:id="" action="ppaction://media"/>
            <a:extLst>
              <a:ext uri="{FF2B5EF4-FFF2-40B4-BE49-F238E27FC236}">
                <a16:creationId xmlns:a16="http://schemas.microsoft.com/office/drawing/2014/main" id="{DB670B46-BCD1-4A80-AC69-28608CC636C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55430" y="4282289"/>
            <a:ext cx="3404104" cy="1702052"/>
          </a:xfrm>
          <a:prstGeom prst="rect">
            <a:avLst/>
          </a:prstGeom>
        </p:spPr>
      </p:pic>
      <p:sp>
        <p:nvSpPr>
          <p:cNvPr id="11" name="Marcador de número de diapositiva 10">
            <a:extLst>
              <a:ext uri="{FF2B5EF4-FFF2-40B4-BE49-F238E27FC236}">
                <a16:creationId xmlns:a16="http://schemas.microsoft.com/office/drawing/2014/main" id="{85AE0882-31E8-479D-8C7B-C60C7175332A}"/>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6346447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repeatCount="indefinite"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3F20E-6E72-41AE-82FE-BB8375B58221}"/>
              </a:ext>
            </a:extLst>
          </p:cNvPr>
          <p:cNvSpPr>
            <a:spLocks noGrp="1"/>
          </p:cNvSpPr>
          <p:nvPr>
            <p:ph type="title"/>
          </p:nvPr>
        </p:nvSpPr>
        <p:spPr/>
        <p:txBody>
          <a:bodyPr/>
          <a:lstStyle/>
          <a:p>
            <a:r>
              <a:rPr lang="en-US" dirty="0"/>
              <a:t>And many more…</a:t>
            </a:r>
          </a:p>
        </p:txBody>
      </p:sp>
      <p:sp>
        <p:nvSpPr>
          <p:cNvPr id="3" name="Marcador de contenido 2">
            <a:extLst>
              <a:ext uri="{FF2B5EF4-FFF2-40B4-BE49-F238E27FC236}">
                <a16:creationId xmlns:a16="http://schemas.microsoft.com/office/drawing/2014/main" id="{BA7150E8-9CD9-4FD0-AF34-BC7C34634487}"/>
              </a:ext>
            </a:extLst>
          </p:cNvPr>
          <p:cNvSpPr>
            <a:spLocks noGrp="1"/>
          </p:cNvSpPr>
          <p:nvPr>
            <p:ph idx="1"/>
          </p:nvPr>
        </p:nvSpPr>
        <p:spPr/>
        <p:txBody>
          <a:bodyPr>
            <a:normAutofit lnSpcReduction="10000"/>
          </a:bodyPr>
          <a:lstStyle/>
          <a:p>
            <a:r>
              <a:rPr lang="en-US" dirty="0"/>
              <a:t>Prediction of credit-worthy applicants.</a:t>
            </a:r>
          </a:p>
          <a:p>
            <a:r>
              <a:rPr lang="en-US" dirty="0"/>
              <a:t>Detection of credit card fraud.</a:t>
            </a:r>
          </a:p>
          <a:p>
            <a:r>
              <a:rPr lang="en-US" dirty="0"/>
              <a:t>Recognition of handwritten digit and letter at the post office.</a:t>
            </a:r>
          </a:p>
          <a:p>
            <a:r>
              <a:rPr lang="en-US" dirty="0"/>
              <a:t>Selecting relevant ads to show.</a:t>
            </a:r>
          </a:p>
          <a:p>
            <a:r>
              <a:rPr lang="en-US" dirty="0"/>
              <a:t>Finding “People You Might Know” in Facebook (friend suggestions).</a:t>
            </a:r>
          </a:p>
          <a:p>
            <a:r>
              <a:rPr lang="en-US" dirty="0"/>
              <a:t>Knowledge tracing and dropout detection for online courses.</a:t>
            </a:r>
          </a:p>
          <a:p>
            <a:r>
              <a:rPr lang="en-US" dirty="0"/>
              <a:t>Playing chess, go and jeopardy against top players.</a:t>
            </a:r>
          </a:p>
          <a:p>
            <a:r>
              <a:rPr lang="en-US" dirty="0"/>
              <a:t>Self-driving car.</a:t>
            </a:r>
          </a:p>
          <a:p>
            <a:r>
              <a:rPr lang="en-US" dirty="0"/>
              <a:t>Recommendation systems (Netflix, YouTube).</a:t>
            </a:r>
          </a:p>
          <a:p>
            <a:endParaRPr lang="en-US" dirty="0"/>
          </a:p>
        </p:txBody>
      </p:sp>
      <p:pic>
        <p:nvPicPr>
          <p:cNvPr id="4" name="Imagen 3">
            <a:extLst>
              <a:ext uri="{FF2B5EF4-FFF2-40B4-BE49-F238E27FC236}">
                <a16:creationId xmlns:a16="http://schemas.microsoft.com/office/drawing/2014/main" id="{D0236534-0D54-4C40-AF8B-6BE3465130ED}"/>
              </a:ext>
            </a:extLst>
          </p:cNvPr>
          <p:cNvPicPr>
            <a:picLocks noChangeAspect="1"/>
          </p:cNvPicPr>
          <p:nvPr/>
        </p:nvPicPr>
        <p:blipFill>
          <a:blip r:embed="rId2"/>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AB85B97F-0581-4C9B-A869-1C9807A8F7E3}"/>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969550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pic>
        <p:nvPicPr>
          <p:cNvPr id="10" name="Marcador de contenido 6"/>
          <p:cNvPicPr>
            <a:picLocks noChangeAspect="1"/>
          </p:cNvPicPr>
          <p:nvPr/>
        </p:nvPicPr>
        <p:blipFill>
          <a:blip r:embed="rId2"/>
          <a:stretch>
            <a:fillRect/>
          </a:stretch>
        </p:blipFill>
        <p:spPr>
          <a:xfrm>
            <a:off x="180037" y="1014449"/>
            <a:ext cx="6923444" cy="4829102"/>
          </a:xfrm>
          <a:prstGeom prst="roundRect">
            <a:avLst>
              <a:gd name="adj" fmla="val 3876"/>
            </a:avLst>
          </a:prstGeom>
          <a:ln>
            <a:solidFill>
              <a:schemeClr val="accent1"/>
            </a:solidFill>
          </a:ln>
          <a:effectLst/>
        </p:spPr>
      </p:pic>
      <p:pic>
        <p:nvPicPr>
          <p:cNvPr id="4" name="Imagen 3">
            <a:extLst>
              <a:ext uri="{FF2B5EF4-FFF2-40B4-BE49-F238E27FC236}">
                <a16:creationId xmlns:a16="http://schemas.microsoft.com/office/drawing/2014/main" id="{D0236534-0D54-4C40-AF8B-6BE3465130ED}"/>
              </a:ext>
            </a:extLst>
          </p:cNvPr>
          <p:cNvPicPr>
            <a:picLocks noChangeAspect="1"/>
          </p:cNvPicPr>
          <p:nvPr/>
        </p:nvPicPr>
        <p:blipFill>
          <a:blip r:embed="rId3"/>
          <a:stretch>
            <a:fillRect/>
          </a:stretch>
        </p:blipFill>
        <p:spPr>
          <a:xfrm>
            <a:off x="11018067" y="6271033"/>
            <a:ext cx="1173933" cy="586967"/>
          </a:xfrm>
          <a:prstGeom prst="rect">
            <a:avLst/>
          </a:prstGeom>
        </p:spPr>
      </p:pic>
      <p:sp>
        <p:nvSpPr>
          <p:cNvPr id="2" name="Título 1">
            <a:extLst>
              <a:ext uri="{FF2B5EF4-FFF2-40B4-BE49-F238E27FC236}">
                <a16:creationId xmlns:a16="http://schemas.microsoft.com/office/drawing/2014/main" id="{E073F20E-6E72-41AE-82FE-BB8375B58221}"/>
              </a:ext>
            </a:extLst>
          </p:cNvPr>
          <p:cNvSpPr>
            <a:spLocks noGrp="1"/>
          </p:cNvSpPr>
          <p:nvPr>
            <p:ph type="title"/>
          </p:nvPr>
        </p:nvSpPr>
        <p:spPr>
          <a:xfrm>
            <a:off x="8164749" y="457201"/>
            <a:ext cx="3575737" cy="1332688"/>
          </a:xfrm>
        </p:spPr>
        <p:txBody>
          <a:bodyPr anchor="b">
            <a:normAutofit fontScale="90000"/>
          </a:bodyPr>
          <a:lstStyle/>
          <a:p>
            <a:pPr algn="ctr"/>
            <a:r>
              <a:rPr lang="en-US" sz="3200" dirty="0">
                <a:solidFill>
                  <a:srgbClr val="FFFFFF"/>
                </a:solidFill>
              </a:rPr>
              <a:t>Image Classification Problem</a:t>
            </a:r>
          </a:p>
        </p:txBody>
      </p:sp>
      <p:sp>
        <p:nvSpPr>
          <p:cNvPr id="6" name="Marcador de número de diapositiva 5">
            <a:extLst>
              <a:ext uri="{FF2B5EF4-FFF2-40B4-BE49-F238E27FC236}">
                <a16:creationId xmlns:a16="http://schemas.microsoft.com/office/drawing/2014/main" id="{AB85B97F-0581-4C9B-A869-1C9807A8F7E3}"/>
              </a:ext>
            </a:extLst>
          </p:cNvPr>
          <p:cNvSpPr>
            <a:spLocks noGrp="1"/>
          </p:cNvSpPr>
          <p:nvPr>
            <p:ph type="sldNum" sz="quarter" idx="12"/>
          </p:nvPr>
        </p:nvSpPr>
        <p:spPr>
          <a:xfrm>
            <a:off x="10678331" y="5915888"/>
            <a:ext cx="1062155" cy="490599"/>
          </a:xfrm>
        </p:spPr>
        <p:txBody>
          <a:bodyPr>
            <a:normAutofit/>
          </a:bodyPr>
          <a:lstStyle/>
          <a:p>
            <a:fld id="{D57F1E4F-1CFF-5643-939E-217C01CDF565}" type="slidenum">
              <a:rPr lang="en-US" smtClean="0"/>
              <a:pPr/>
              <a:t>19</a:t>
            </a:fld>
            <a:endParaRPr lang="en-US" dirty="0"/>
          </a:p>
        </p:txBody>
      </p:sp>
      <p:graphicFrame>
        <p:nvGraphicFramePr>
          <p:cNvPr id="3" name="Marcador de contenido 2">
            <a:extLst>
              <a:ext uri="{FF2B5EF4-FFF2-40B4-BE49-F238E27FC236}">
                <a16:creationId xmlns:a16="http://schemas.microsoft.com/office/drawing/2014/main" id="{B82CBB09-13C5-41FB-8507-0B9C122A9B6E}"/>
              </a:ext>
            </a:extLst>
          </p:cNvPr>
          <p:cNvGraphicFramePr>
            <a:graphicFrameLocks noGrp="1"/>
          </p:cNvGraphicFramePr>
          <p:nvPr>
            <p:ph idx="1"/>
            <p:extLst>
              <p:ext uri="{D42A27DB-BD31-4B8C-83A1-F6EECF244321}">
                <p14:modId xmlns:p14="http://schemas.microsoft.com/office/powerpoint/2010/main" val="2101524503"/>
              </p:ext>
            </p:extLst>
          </p:nvPr>
        </p:nvGraphicFramePr>
        <p:xfrm>
          <a:off x="8164749" y="2024743"/>
          <a:ext cx="3575737" cy="4016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309534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6B4EC2-968D-496E-8F17-6BE023D90D4A}"/>
              </a:ext>
            </a:extLst>
          </p:cNvPr>
          <p:cNvSpPr>
            <a:spLocks noGrp="1"/>
          </p:cNvSpPr>
          <p:nvPr>
            <p:ph type="title"/>
          </p:nvPr>
        </p:nvSpPr>
        <p:spPr/>
        <p:txBody>
          <a:bodyPr/>
          <a:lstStyle/>
          <a:p>
            <a:r>
              <a:rPr lang="en-US" dirty="0"/>
              <a:t>$ </a:t>
            </a:r>
            <a:r>
              <a:rPr lang="en-US" dirty="0" err="1"/>
              <a:t>whoami</a:t>
            </a:r>
            <a:endParaRPr lang="en-US" dirty="0"/>
          </a:p>
        </p:txBody>
      </p:sp>
      <p:sp>
        <p:nvSpPr>
          <p:cNvPr id="3" name="Marcador de contenido 2">
            <a:extLst>
              <a:ext uri="{FF2B5EF4-FFF2-40B4-BE49-F238E27FC236}">
                <a16:creationId xmlns:a16="http://schemas.microsoft.com/office/drawing/2014/main" id="{C614DD54-51FD-4592-9067-68DBA47B38B0}"/>
              </a:ext>
            </a:extLst>
          </p:cNvPr>
          <p:cNvSpPr>
            <a:spLocks noGrp="1"/>
          </p:cNvSpPr>
          <p:nvPr>
            <p:ph idx="1"/>
          </p:nvPr>
        </p:nvSpPr>
        <p:spPr/>
        <p:txBody>
          <a:bodyPr/>
          <a:lstStyle/>
          <a:p>
            <a:r>
              <a:rPr lang="en-US" dirty="0"/>
              <a:t>Juan Martín Loyola</a:t>
            </a:r>
          </a:p>
          <a:p>
            <a:r>
              <a:rPr lang="es-AR" dirty="0"/>
              <a:t>BS. </a:t>
            </a:r>
            <a:r>
              <a:rPr lang="en-US" dirty="0"/>
              <a:t>Computer</a:t>
            </a:r>
            <a:r>
              <a:rPr lang="es-AR" dirty="0"/>
              <a:t> </a:t>
            </a:r>
            <a:r>
              <a:rPr lang="en-US" dirty="0"/>
              <a:t>Science</a:t>
            </a:r>
          </a:p>
          <a:p>
            <a:r>
              <a:rPr lang="en-US" dirty="0"/>
              <a:t>Doctoral Student</a:t>
            </a:r>
          </a:p>
          <a:p>
            <a:r>
              <a:rPr lang="es-AR" dirty="0" err="1"/>
              <a:t>jmloyola</a:t>
            </a:r>
            <a:r>
              <a:rPr lang="en-US" dirty="0"/>
              <a:t>@outlook.com</a:t>
            </a:r>
          </a:p>
        </p:txBody>
      </p:sp>
      <p:pic>
        <p:nvPicPr>
          <p:cNvPr id="5" name="Imagen 4">
            <a:extLst>
              <a:ext uri="{FF2B5EF4-FFF2-40B4-BE49-F238E27FC236}">
                <a16:creationId xmlns:a16="http://schemas.microsoft.com/office/drawing/2014/main" id="{C8C7AAF6-28AD-4843-BEF1-32F767133445}"/>
              </a:ext>
            </a:extLst>
          </p:cNvPr>
          <p:cNvPicPr>
            <a:picLocks noChangeAspect="1"/>
          </p:cNvPicPr>
          <p:nvPr/>
        </p:nvPicPr>
        <p:blipFill>
          <a:blip r:embed="rId2"/>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F9027D17-FF1B-46A8-A711-33513860C7C7}"/>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14796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10" name="Marcador de contenido 6"/>
          <p:cNvPicPr>
            <a:picLocks noChangeAspect="1"/>
          </p:cNvPicPr>
          <p:nvPr/>
        </p:nvPicPr>
        <p:blipFill>
          <a:blip r:embed="rId2"/>
          <a:stretch>
            <a:fillRect/>
          </a:stretch>
        </p:blipFill>
        <p:spPr>
          <a:xfrm>
            <a:off x="240138" y="226126"/>
            <a:ext cx="11711724" cy="4157662"/>
          </a:xfrm>
          <a:prstGeom prst="roundRect">
            <a:avLst>
              <a:gd name="adj" fmla="val 3876"/>
            </a:avLst>
          </a:prstGeom>
          <a:ln>
            <a:solidFill>
              <a:schemeClr val="accent1"/>
            </a:solidFill>
          </a:ln>
          <a:effectLst/>
        </p:spPr>
      </p:pic>
      <p:pic>
        <p:nvPicPr>
          <p:cNvPr id="4" name="Imagen 3">
            <a:extLst>
              <a:ext uri="{FF2B5EF4-FFF2-40B4-BE49-F238E27FC236}">
                <a16:creationId xmlns:a16="http://schemas.microsoft.com/office/drawing/2014/main" id="{D0236534-0D54-4C40-AF8B-6BE3465130ED}"/>
              </a:ext>
            </a:extLst>
          </p:cNvPr>
          <p:cNvPicPr>
            <a:picLocks noChangeAspect="1"/>
          </p:cNvPicPr>
          <p:nvPr/>
        </p:nvPicPr>
        <p:blipFill>
          <a:blip r:embed="rId3"/>
          <a:stretch>
            <a:fillRect/>
          </a:stretch>
        </p:blipFill>
        <p:spPr>
          <a:xfrm>
            <a:off x="11018067" y="6271033"/>
            <a:ext cx="1173933" cy="586967"/>
          </a:xfrm>
          <a:prstGeom prst="rect">
            <a:avLst/>
          </a:prstGeom>
        </p:spPr>
      </p:pic>
      <p:sp>
        <p:nvSpPr>
          <p:cNvPr id="2" name="Título 1">
            <a:extLst>
              <a:ext uri="{FF2B5EF4-FFF2-40B4-BE49-F238E27FC236}">
                <a16:creationId xmlns:a16="http://schemas.microsoft.com/office/drawing/2014/main" id="{E073F20E-6E72-41AE-82FE-BB8375B58221}"/>
              </a:ext>
            </a:extLst>
          </p:cNvPr>
          <p:cNvSpPr>
            <a:spLocks noGrp="1"/>
          </p:cNvSpPr>
          <p:nvPr>
            <p:ph type="title"/>
          </p:nvPr>
        </p:nvSpPr>
        <p:spPr>
          <a:xfrm>
            <a:off x="451513" y="5176569"/>
            <a:ext cx="4589009" cy="970450"/>
          </a:xfrm>
        </p:spPr>
        <p:txBody>
          <a:bodyPr anchor="ctr">
            <a:normAutofit/>
          </a:bodyPr>
          <a:lstStyle/>
          <a:p>
            <a:r>
              <a:rPr lang="en-US" sz="2400" dirty="0"/>
              <a:t>Image Classification Challenges</a:t>
            </a:r>
          </a:p>
        </p:txBody>
      </p:sp>
      <p:sp>
        <p:nvSpPr>
          <p:cNvPr id="6" name="Marcador de número de diapositiva 5">
            <a:extLst>
              <a:ext uri="{FF2B5EF4-FFF2-40B4-BE49-F238E27FC236}">
                <a16:creationId xmlns:a16="http://schemas.microsoft.com/office/drawing/2014/main" id="{AB85B97F-0581-4C9B-A869-1C9807A8F7E3}"/>
              </a:ext>
            </a:extLst>
          </p:cNvPr>
          <p:cNvSpPr>
            <a:spLocks noGrp="1"/>
          </p:cNvSpPr>
          <p:nvPr>
            <p:ph type="sldNum" sz="quarter" idx="12"/>
          </p:nvPr>
        </p:nvSpPr>
        <p:spPr>
          <a:xfrm>
            <a:off x="10680157" y="5901719"/>
            <a:ext cx="1062155" cy="490599"/>
          </a:xfrm>
        </p:spPr>
        <p:txBody>
          <a:bodyPr>
            <a:normAutofit/>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5409666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pic>
        <p:nvPicPr>
          <p:cNvPr id="10" name="Marcador de contenido 6"/>
          <p:cNvPicPr>
            <a:picLocks noChangeAspect="1"/>
          </p:cNvPicPr>
          <p:nvPr/>
        </p:nvPicPr>
        <p:blipFill>
          <a:blip r:embed="rId2"/>
          <a:stretch>
            <a:fillRect/>
          </a:stretch>
        </p:blipFill>
        <p:spPr>
          <a:xfrm>
            <a:off x="719767" y="227107"/>
            <a:ext cx="5983037" cy="6403786"/>
          </a:xfrm>
          <a:prstGeom prst="roundRect">
            <a:avLst>
              <a:gd name="adj" fmla="val 3876"/>
            </a:avLst>
          </a:prstGeom>
          <a:ln>
            <a:solidFill>
              <a:schemeClr val="accent1"/>
            </a:solidFill>
          </a:ln>
          <a:effectLst/>
        </p:spPr>
      </p:pic>
      <p:pic>
        <p:nvPicPr>
          <p:cNvPr id="4" name="Imagen 3">
            <a:extLst>
              <a:ext uri="{FF2B5EF4-FFF2-40B4-BE49-F238E27FC236}">
                <a16:creationId xmlns:a16="http://schemas.microsoft.com/office/drawing/2014/main" id="{D0236534-0D54-4C40-AF8B-6BE3465130ED}"/>
              </a:ext>
            </a:extLst>
          </p:cNvPr>
          <p:cNvPicPr>
            <a:picLocks noChangeAspect="1"/>
          </p:cNvPicPr>
          <p:nvPr/>
        </p:nvPicPr>
        <p:blipFill>
          <a:blip r:embed="rId3"/>
          <a:stretch>
            <a:fillRect/>
          </a:stretch>
        </p:blipFill>
        <p:spPr>
          <a:xfrm>
            <a:off x="11018067" y="6271033"/>
            <a:ext cx="1173933" cy="586967"/>
          </a:xfrm>
          <a:prstGeom prst="rect">
            <a:avLst/>
          </a:prstGeom>
        </p:spPr>
      </p:pic>
      <p:sp>
        <p:nvSpPr>
          <p:cNvPr id="2" name="Título 1">
            <a:extLst>
              <a:ext uri="{FF2B5EF4-FFF2-40B4-BE49-F238E27FC236}">
                <a16:creationId xmlns:a16="http://schemas.microsoft.com/office/drawing/2014/main" id="{E073F20E-6E72-41AE-82FE-BB8375B58221}"/>
              </a:ext>
            </a:extLst>
          </p:cNvPr>
          <p:cNvSpPr>
            <a:spLocks noGrp="1"/>
          </p:cNvSpPr>
          <p:nvPr>
            <p:ph type="title"/>
          </p:nvPr>
        </p:nvSpPr>
        <p:spPr>
          <a:xfrm>
            <a:off x="8164749" y="457201"/>
            <a:ext cx="3575737" cy="1332688"/>
          </a:xfrm>
        </p:spPr>
        <p:txBody>
          <a:bodyPr anchor="b">
            <a:normAutofit fontScale="90000"/>
          </a:bodyPr>
          <a:lstStyle/>
          <a:p>
            <a:pPr algn="ctr"/>
            <a:r>
              <a:rPr lang="en-US" sz="3000" dirty="0">
                <a:solidFill>
                  <a:srgbClr val="FFFFFF"/>
                </a:solidFill>
              </a:rPr>
              <a:t>Supervised Learning Framework</a:t>
            </a:r>
          </a:p>
        </p:txBody>
      </p:sp>
      <p:sp>
        <p:nvSpPr>
          <p:cNvPr id="6" name="Marcador de número de diapositiva 5">
            <a:extLst>
              <a:ext uri="{FF2B5EF4-FFF2-40B4-BE49-F238E27FC236}">
                <a16:creationId xmlns:a16="http://schemas.microsoft.com/office/drawing/2014/main" id="{AB85B97F-0581-4C9B-A869-1C9807A8F7E3}"/>
              </a:ext>
            </a:extLst>
          </p:cNvPr>
          <p:cNvSpPr>
            <a:spLocks noGrp="1"/>
          </p:cNvSpPr>
          <p:nvPr>
            <p:ph type="sldNum" sz="quarter" idx="12"/>
          </p:nvPr>
        </p:nvSpPr>
        <p:spPr>
          <a:xfrm>
            <a:off x="10678331" y="5915888"/>
            <a:ext cx="1062155" cy="490599"/>
          </a:xfrm>
        </p:spPr>
        <p:txBody>
          <a:bodyPr>
            <a:normAutofit/>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55839173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4EAC7-BE9A-4CBD-A5E9-50D1E4B22898}"/>
              </a:ext>
            </a:extLst>
          </p:cNvPr>
          <p:cNvSpPr>
            <a:spLocks noGrp="1"/>
          </p:cNvSpPr>
          <p:nvPr>
            <p:ph type="title"/>
          </p:nvPr>
        </p:nvSpPr>
        <p:spPr>
          <a:xfrm>
            <a:off x="810000" y="447188"/>
            <a:ext cx="10571998" cy="970450"/>
          </a:xfrm>
        </p:spPr>
        <p:txBody>
          <a:bodyPr/>
          <a:lstStyle/>
          <a:p>
            <a:r>
              <a:rPr lang="en-US" dirty="0"/>
              <a:t>Nearest Neighbor Classifier</a:t>
            </a:r>
          </a:p>
        </p:txBody>
      </p:sp>
      <p:pic>
        <p:nvPicPr>
          <p:cNvPr id="6" name="Imagen 5">
            <a:extLst>
              <a:ext uri="{FF2B5EF4-FFF2-40B4-BE49-F238E27FC236}">
                <a16:creationId xmlns:a16="http://schemas.microsoft.com/office/drawing/2014/main" id="{8E9D08DF-DEC4-4759-82AC-08E4AF6FE150}"/>
              </a:ext>
            </a:extLst>
          </p:cNvPr>
          <p:cNvPicPr>
            <a:picLocks noChangeAspect="1"/>
          </p:cNvPicPr>
          <p:nvPr/>
        </p:nvPicPr>
        <p:blipFill>
          <a:blip r:embed="rId2"/>
          <a:stretch>
            <a:fillRect/>
          </a:stretch>
        </p:blipFill>
        <p:spPr>
          <a:xfrm>
            <a:off x="11018067" y="6271033"/>
            <a:ext cx="1173933" cy="586967"/>
          </a:xfrm>
          <a:prstGeom prst="rect">
            <a:avLst/>
          </a:prstGeom>
        </p:spPr>
      </p:pic>
      <p:pic>
        <p:nvPicPr>
          <p:cNvPr id="7" name="Marcador de contenido 6" descr="Imagen que contiene texto&#10;&#10;Descripción generada con confianza muy alta">
            <a:extLst>
              <a:ext uri="{FF2B5EF4-FFF2-40B4-BE49-F238E27FC236}">
                <a16:creationId xmlns:a16="http://schemas.microsoft.com/office/drawing/2014/main" id="{8DAC28FC-14AB-4358-916E-B7D40C667EA3}"/>
              </a:ext>
            </a:extLst>
          </p:cNvPr>
          <p:cNvPicPr>
            <a:picLocks noGrp="1" noChangeAspect="1"/>
          </p:cNvPicPr>
          <p:nvPr>
            <p:ph idx="1"/>
          </p:nvPr>
        </p:nvPicPr>
        <p:blipFill>
          <a:blip r:embed="rId3"/>
          <a:stretch>
            <a:fillRect/>
          </a:stretch>
        </p:blipFill>
        <p:spPr>
          <a:xfrm>
            <a:off x="283984" y="2615901"/>
            <a:ext cx="11350737" cy="2848474"/>
          </a:xfrm>
        </p:spPr>
      </p:pic>
      <p:sp>
        <p:nvSpPr>
          <p:cNvPr id="5" name="Marcador de número de diapositiva 4">
            <a:extLst>
              <a:ext uri="{FF2B5EF4-FFF2-40B4-BE49-F238E27FC236}">
                <a16:creationId xmlns:a16="http://schemas.microsoft.com/office/drawing/2014/main" id="{DEDFDE65-D9D3-43E0-81F0-D7349D333F0F}"/>
              </a:ext>
            </a:extLst>
          </p:cNvPr>
          <p:cNvSpPr>
            <a:spLocks noGrp="1"/>
          </p:cNvSpPr>
          <p:nvPr>
            <p:ph type="sldNum" sz="quarter" idx="12"/>
          </p:nvPr>
        </p:nvSpPr>
        <p:spPr>
          <a:xfrm>
            <a:off x="10678331" y="5915888"/>
            <a:ext cx="1062155" cy="490599"/>
          </a:xfrm>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975396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3F20E-6E72-41AE-82FE-BB8375B58221}"/>
              </a:ext>
            </a:extLst>
          </p:cNvPr>
          <p:cNvSpPr>
            <a:spLocks noGrp="1"/>
          </p:cNvSpPr>
          <p:nvPr>
            <p:ph type="title"/>
          </p:nvPr>
        </p:nvSpPr>
        <p:spPr/>
        <p:txBody>
          <a:bodyPr/>
          <a:lstStyle/>
          <a:p>
            <a:r>
              <a:rPr lang="en-US" dirty="0"/>
              <a:t>Distance Metrics</a:t>
            </a:r>
          </a:p>
        </p:txBody>
      </p:sp>
      <p:sp>
        <p:nvSpPr>
          <p:cNvPr id="3" name="Marcador de contenido 2">
            <a:extLst>
              <a:ext uri="{FF2B5EF4-FFF2-40B4-BE49-F238E27FC236}">
                <a16:creationId xmlns:a16="http://schemas.microsoft.com/office/drawing/2014/main" id="{BA7150E8-9CD9-4FD0-AF34-BC7C34634487}"/>
              </a:ext>
            </a:extLst>
          </p:cNvPr>
          <p:cNvSpPr>
            <a:spLocks noGrp="1"/>
          </p:cNvSpPr>
          <p:nvPr>
            <p:ph idx="1"/>
          </p:nvPr>
        </p:nvSpPr>
        <p:spPr/>
        <p:txBody>
          <a:bodyPr>
            <a:normAutofit/>
          </a:bodyPr>
          <a:lstStyle/>
          <a:p>
            <a:r>
              <a:rPr lang="en-US" dirty="0"/>
              <a:t>L1 (Manhattan) distance. </a:t>
            </a:r>
          </a:p>
          <a:p>
            <a:endParaRPr lang="es-AR" dirty="0"/>
          </a:p>
          <a:p>
            <a:endParaRPr lang="en-US" dirty="0"/>
          </a:p>
          <a:p>
            <a:r>
              <a:rPr lang="es-AR" dirty="0"/>
              <a:t>L</a:t>
            </a:r>
            <a:r>
              <a:rPr lang="en-US" dirty="0"/>
              <a:t>2 (Euclidean) distance.</a:t>
            </a:r>
          </a:p>
        </p:txBody>
      </p:sp>
      <p:pic>
        <p:nvPicPr>
          <p:cNvPr id="4" name="Imagen 3">
            <a:extLst>
              <a:ext uri="{FF2B5EF4-FFF2-40B4-BE49-F238E27FC236}">
                <a16:creationId xmlns:a16="http://schemas.microsoft.com/office/drawing/2014/main" id="{D0236534-0D54-4C40-AF8B-6BE3465130ED}"/>
              </a:ext>
            </a:extLst>
          </p:cNvPr>
          <p:cNvPicPr>
            <a:picLocks noChangeAspect="1"/>
          </p:cNvPicPr>
          <p:nvPr/>
        </p:nvPicPr>
        <p:blipFill>
          <a:blip r:embed="rId2"/>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AB85B97F-0581-4C9B-A869-1C9807A8F7E3}"/>
              </a:ext>
            </a:extLst>
          </p:cNvPr>
          <p:cNvSpPr>
            <a:spLocks noGrp="1"/>
          </p:cNvSpPr>
          <p:nvPr>
            <p:ph type="sldNum" sz="quarter" idx="12"/>
          </p:nvPr>
        </p:nvSpPr>
        <p:spPr/>
        <p:txBody>
          <a:bodyPr/>
          <a:lstStyle/>
          <a:p>
            <a:fld id="{D57F1E4F-1CFF-5643-939E-217C01CDF565}" type="slidenum">
              <a:rPr lang="en-US" smtClean="0"/>
              <a:pPr/>
              <a:t>23</a:t>
            </a:fld>
            <a:endParaRPr lang="en-US"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5334972-0093-451F-AC77-FD80C0E3BB1B}"/>
                  </a:ext>
                </a:extLst>
              </p:cNvPr>
              <p:cNvSpPr txBox="1"/>
              <p:nvPr/>
            </p:nvSpPr>
            <p:spPr>
              <a:xfrm>
                <a:off x="4084105" y="3689227"/>
                <a:ext cx="2438488" cy="702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b="0" i="1" smtClean="0">
                              <a:latin typeface="Cambria Math" panose="02040503050406030204" pitchFamily="18" charset="0"/>
                            </a:rPr>
                          </m:ctrlPr>
                        </m:sSubPr>
                        <m:e>
                          <m:r>
                            <a:rPr lang="es-AR" b="0" i="1" smtClean="0">
                              <a:latin typeface="Cambria Math" panose="02040503050406030204" pitchFamily="18" charset="0"/>
                            </a:rPr>
                            <m:t>𝑑</m:t>
                          </m:r>
                        </m:e>
                        <m:sub>
                          <m:r>
                            <a:rPr lang="es-AR" b="0" i="1" smtClean="0">
                              <a:latin typeface="Cambria Math" panose="02040503050406030204" pitchFamily="18" charset="0"/>
                            </a:rPr>
                            <m:t>1</m:t>
                          </m:r>
                        </m:sub>
                      </m:sSub>
                      <m:d>
                        <m:dPr>
                          <m:ctrlPr>
                            <a:rPr lang="es-AR" b="0" i="1" smtClean="0">
                              <a:latin typeface="Cambria Math" panose="02040503050406030204" pitchFamily="18" charset="0"/>
                            </a:rPr>
                          </m:ctrlPr>
                        </m:dPr>
                        <m:e>
                          <m:sSub>
                            <m:sSubPr>
                              <m:ctrlPr>
                                <a:rPr lang="es-AR" b="0" i="1" smtClean="0">
                                  <a:latin typeface="Cambria Math" panose="02040503050406030204" pitchFamily="18" charset="0"/>
                                </a:rPr>
                              </m:ctrlPr>
                            </m:sSubPr>
                            <m:e>
                              <m:r>
                                <a:rPr lang="es-AR" b="0" i="1" smtClean="0">
                                  <a:latin typeface="Cambria Math" panose="02040503050406030204" pitchFamily="18" charset="0"/>
                                </a:rPr>
                                <m:t>𝐼</m:t>
                              </m:r>
                            </m:e>
                            <m:sub>
                              <m:r>
                                <a:rPr lang="es-AR" b="0" i="1" smtClean="0">
                                  <a:latin typeface="Cambria Math" panose="02040503050406030204" pitchFamily="18" charset="0"/>
                                </a:rPr>
                                <m:t>1</m:t>
                              </m:r>
                            </m:sub>
                          </m:sSub>
                          <m:r>
                            <a:rPr lang="es-AR" b="0" i="1" smtClean="0">
                              <a:latin typeface="Cambria Math" panose="02040503050406030204" pitchFamily="18" charset="0"/>
                            </a:rPr>
                            <m:t>,</m:t>
                          </m:r>
                          <m:sSub>
                            <m:sSubPr>
                              <m:ctrlPr>
                                <a:rPr lang="es-AR" b="0" i="1" smtClean="0">
                                  <a:latin typeface="Cambria Math" panose="02040503050406030204" pitchFamily="18" charset="0"/>
                                </a:rPr>
                              </m:ctrlPr>
                            </m:sSubPr>
                            <m:e>
                              <m:r>
                                <a:rPr lang="es-AR" b="0" i="1" smtClean="0">
                                  <a:latin typeface="Cambria Math" panose="02040503050406030204" pitchFamily="18" charset="0"/>
                                </a:rPr>
                                <m:t>𝐼</m:t>
                              </m:r>
                            </m:e>
                            <m:sub>
                              <m:r>
                                <a:rPr lang="es-AR" b="0" i="1" smtClean="0">
                                  <a:latin typeface="Cambria Math" panose="02040503050406030204" pitchFamily="18" charset="0"/>
                                </a:rPr>
                                <m:t>2</m:t>
                              </m:r>
                            </m:sub>
                          </m:sSub>
                        </m:e>
                      </m:d>
                      <m:r>
                        <a:rPr lang="es-AR" b="0" i="1" smtClean="0">
                          <a:latin typeface="Cambria Math" panose="02040503050406030204" pitchFamily="18" charset="0"/>
                        </a:rPr>
                        <m:t>=</m:t>
                      </m:r>
                      <m:nary>
                        <m:naryPr>
                          <m:chr m:val="∑"/>
                          <m:supHide m:val="on"/>
                          <m:ctrlPr>
                            <a:rPr lang="es-AR" b="0" i="1" smtClean="0">
                              <a:latin typeface="Cambria Math" panose="02040503050406030204" pitchFamily="18" charset="0"/>
                            </a:rPr>
                          </m:ctrlPr>
                        </m:naryPr>
                        <m:sub>
                          <m:r>
                            <m:rPr>
                              <m:brk m:alnAt="7"/>
                            </m:rPr>
                            <a:rPr lang="es-AR" b="0" i="1" smtClean="0">
                              <a:latin typeface="Cambria Math" panose="02040503050406030204" pitchFamily="18" charset="0"/>
                            </a:rPr>
                            <m:t>𝑝</m:t>
                          </m:r>
                        </m:sub>
                        <m:sup/>
                        <m:e>
                          <m:d>
                            <m:dPr>
                              <m:begChr m:val="|"/>
                              <m:endChr m:val="|"/>
                              <m:ctrlPr>
                                <a:rPr lang="es-AR" b="0" i="1" smtClean="0">
                                  <a:latin typeface="Cambria Math" panose="02040503050406030204" pitchFamily="18" charset="0"/>
                                </a:rPr>
                              </m:ctrlPr>
                            </m:dPr>
                            <m:e>
                              <m:sSubSup>
                                <m:sSubSupPr>
                                  <m:ctrlPr>
                                    <a:rPr lang="es-AR" b="0" i="1" smtClean="0">
                                      <a:latin typeface="Cambria Math" panose="02040503050406030204" pitchFamily="18" charset="0"/>
                                    </a:rPr>
                                  </m:ctrlPr>
                                </m:sSubSupPr>
                                <m:e>
                                  <m:r>
                                    <a:rPr lang="es-AR" b="0" i="1" smtClean="0">
                                      <a:latin typeface="Cambria Math" panose="02040503050406030204" pitchFamily="18" charset="0"/>
                                    </a:rPr>
                                    <m:t>𝐼</m:t>
                                  </m:r>
                                </m:e>
                                <m:sub>
                                  <m:r>
                                    <a:rPr lang="es-AR" b="0" i="1" smtClean="0">
                                      <a:latin typeface="Cambria Math" panose="02040503050406030204" pitchFamily="18" charset="0"/>
                                    </a:rPr>
                                    <m:t>1</m:t>
                                  </m:r>
                                </m:sub>
                                <m:sup>
                                  <m:r>
                                    <a:rPr lang="es-AR" b="0" i="1" smtClean="0">
                                      <a:latin typeface="Cambria Math" panose="02040503050406030204" pitchFamily="18" charset="0"/>
                                    </a:rPr>
                                    <m:t>𝑝</m:t>
                                  </m:r>
                                </m:sup>
                              </m:sSubSup>
                              <m:r>
                                <a:rPr lang="es-AR" b="0" i="1" smtClean="0">
                                  <a:latin typeface="Cambria Math" panose="02040503050406030204" pitchFamily="18" charset="0"/>
                                </a:rPr>
                                <m:t>−</m:t>
                              </m:r>
                              <m:sSubSup>
                                <m:sSubSupPr>
                                  <m:ctrlPr>
                                    <a:rPr lang="es-AR" b="0" i="1" smtClean="0">
                                      <a:latin typeface="Cambria Math" panose="02040503050406030204" pitchFamily="18" charset="0"/>
                                    </a:rPr>
                                  </m:ctrlPr>
                                </m:sSubSupPr>
                                <m:e>
                                  <m:r>
                                    <a:rPr lang="es-AR" b="0" i="1" smtClean="0">
                                      <a:latin typeface="Cambria Math" panose="02040503050406030204" pitchFamily="18" charset="0"/>
                                    </a:rPr>
                                    <m:t>𝐼</m:t>
                                  </m:r>
                                </m:e>
                                <m:sub>
                                  <m:r>
                                    <a:rPr lang="es-AR" b="0" i="1" smtClean="0">
                                      <a:latin typeface="Cambria Math" panose="02040503050406030204" pitchFamily="18" charset="0"/>
                                    </a:rPr>
                                    <m:t>2</m:t>
                                  </m:r>
                                </m:sub>
                                <m:sup>
                                  <m:r>
                                    <a:rPr lang="es-AR" b="0" i="1" smtClean="0">
                                      <a:latin typeface="Cambria Math" panose="02040503050406030204" pitchFamily="18" charset="0"/>
                                    </a:rPr>
                                    <m:t>𝑝</m:t>
                                  </m:r>
                                </m:sup>
                              </m:sSubSup>
                            </m:e>
                          </m:d>
                        </m:e>
                      </m:nary>
                    </m:oMath>
                  </m:oMathPara>
                </a14:m>
                <a:endParaRPr lang="en-US" dirty="0"/>
              </a:p>
            </p:txBody>
          </p:sp>
        </mc:Choice>
        <mc:Fallback xmlns="">
          <p:sp>
            <p:nvSpPr>
              <p:cNvPr id="7" name="CuadroTexto 6">
                <a:extLst>
                  <a:ext uri="{FF2B5EF4-FFF2-40B4-BE49-F238E27FC236}">
                    <a16:creationId xmlns:a16="http://schemas.microsoft.com/office/drawing/2014/main" id="{05334972-0093-451F-AC77-FD80C0E3BB1B}"/>
                  </a:ext>
                </a:extLst>
              </p:cNvPr>
              <p:cNvSpPr txBox="1">
                <a:spLocks noRot="1" noChangeAspect="1" noMove="1" noResize="1" noEditPoints="1" noAdjustHandles="1" noChangeArrowheads="1" noChangeShapeType="1" noTextEdit="1"/>
              </p:cNvSpPr>
              <p:nvPr/>
            </p:nvSpPr>
            <p:spPr>
              <a:xfrm>
                <a:off x="4084105" y="3689227"/>
                <a:ext cx="2438488" cy="70262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CCD3DCE7-A8EA-4418-9CFF-D25E004DD6A4}"/>
                  </a:ext>
                </a:extLst>
              </p:cNvPr>
              <p:cNvSpPr/>
              <p:nvPr/>
            </p:nvSpPr>
            <p:spPr>
              <a:xfrm>
                <a:off x="3840352" y="4830652"/>
                <a:ext cx="2925994"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i="1">
                              <a:latin typeface="Cambria Math" panose="02040503050406030204" pitchFamily="18" charset="0"/>
                            </a:rPr>
                            <m:t>𝑑</m:t>
                          </m:r>
                        </m:e>
                        <m:sub>
                          <m:r>
                            <a:rPr lang="es-AR" i="1">
                              <a:latin typeface="Cambria Math" panose="02040503050406030204" pitchFamily="18" charset="0"/>
                            </a:rPr>
                            <m:t>2</m:t>
                          </m:r>
                        </m:sub>
                      </m:sSub>
                      <m:d>
                        <m:dPr>
                          <m:ctrlPr>
                            <a:rPr lang="es-AR" i="1">
                              <a:latin typeface="Cambria Math" panose="02040503050406030204" pitchFamily="18" charset="0"/>
                            </a:rPr>
                          </m:ctrlPr>
                        </m:dPr>
                        <m:e>
                          <m:sSub>
                            <m:sSubPr>
                              <m:ctrlPr>
                                <a:rPr lang="es-AR" i="1">
                                  <a:latin typeface="Cambria Math" panose="02040503050406030204" pitchFamily="18" charset="0"/>
                                </a:rPr>
                              </m:ctrlPr>
                            </m:sSubPr>
                            <m:e>
                              <m:r>
                                <a:rPr lang="es-AR" i="1">
                                  <a:latin typeface="Cambria Math" panose="02040503050406030204" pitchFamily="18" charset="0"/>
                                </a:rPr>
                                <m:t>𝐼</m:t>
                              </m:r>
                            </m:e>
                            <m:sub>
                              <m:r>
                                <a:rPr lang="es-AR" i="1">
                                  <a:latin typeface="Cambria Math" panose="02040503050406030204" pitchFamily="18" charset="0"/>
                                </a:rPr>
                                <m:t>1</m:t>
                              </m:r>
                            </m:sub>
                          </m:sSub>
                          <m:r>
                            <a:rPr lang="es-AR" i="1">
                              <a:latin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𝐼</m:t>
                              </m:r>
                            </m:e>
                            <m:sub>
                              <m:r>
                                <a:rPr lang="es-AR" i="1">
                                  <a:latin typeface="Cambria Math" panose="02040503050406030204" pitchFamily="18" charset="0"/>
                                </a:rPr>
                                <m:t>2</m:t>
                              </m:r>
                            </m:sub>
                          </m:sSub>
                        </m:e>
                      </m:d>
                      <m:r>
                        <a:rPr lang="es-AR" i="1">
                          <a:latin typeface="Cambria Math" panose="02040503050406030204" pitchFamily="18" charset="0"/>
                        </a:rPr>
                        <m:t>=</m:t>
                      </m:r>
                      <m:rad>
                        <m:radPr>
                          <m:degHide m:val="on"/>
                          <m:ctrlPr>
                            <a:rPr lang="es-AR" i="1">
                              <a:latin typeface="Cambria Math" panose="02040503050406030204" pitchFamily="18" charset="0"/>
                            </a:rPr>
                          </m:ctrlPr>
                        </m:radPr>
                        <m:deg/>
                        <m:e>
                          <m:nary>
                            <m:naryPr>
                              <m:chr m:val="∑"/>
                              <m:supHide m:val="on"/>
                              <m:ctrlPr>
                                <a:rPr lang="es-AR" i="1">
                                  <a:latin typeface="Cambria Math" panose="02040503050406030204" pitchFamily="18" charset="0"/>
                                </a:rPr>
                              </m:ctrlPr>
                            </m:naryPr>
                            <m:sub>
                              <m:r>
                                <m:rPr>
                                  <m:brk m:alnAt="7"/>
                                </m:rPr>
                                <a:rPr lang="es-AR" i="1">
                                  <a:latin typeface="Cambria Math" panose="02040503050406030204" pitchFamily="18" charset="0"/>
                                </a:rPr>
                                <m:t>𝑝</m:t>
                              </m:r>
                            </m:sub>
                            <m:sup/>
                            <m:e>
                              <m:sSup>
                                <m:sSupPr>
                                  <m:ctrlPr>
                                    <a:rPr lang="es-AR" i="1" smtClean="0">
                                      <a:latin typeface="Cambria Math" panose="02040503050406030204" pitchFamily="18" charset="0"/>
                                    </a:rPr>
                                  </m:ctrlPr>
                                </m:sSupPr>
                                <m:e>
                                  <m:d>
                                    <m:dPr>
                                      <m:ctrlPr>
                                        <a:rPr lang="es-AR" i="1">
                                          <a:latin typeface="Cambria Math" panose="02040503050406030204" pitchFamily="18" charset="0"/>
                                        </a:rPr>
                                      </m:ctrlPr>
                                    </m:dPr>
                                    <m:e>
                                      <m:sSubSup>
                                        <m:sSubSupPr>
                                          <m:ctrlPr>
                                            <a:rPr lang="es-AR" i="1">
                                              <a:latin typeface="Cambria Math" panose="02040503050406030204" pitchFamily="18" charset="0"/>
                                            </a:rPr>
                                          </m:ctrlPr>
                                        </m:sSubSupPr>
                                        <m:e>
                                          <m:r>
                                            <a:rPr lang="es-AR" i="1">
                                              <a:latin typeface="Cambria Math" panose="02040503050406030204" pitchFamily="18" charset="0"/>
                                            </a:rPr>
                                            <m:t>𝐼</m:t>
                                          </m:r>
                                        </m:e>
                                        <m:sub>
                                          <m:r>
                                            <a:rPr lang="es-AR" i="1">
                                              <a:latin typeface="Cambria Math" panose="02040503050406030204" pitchFamily="18" charset="0"/>
                                            </a:rPr>
                                            <m:t>1</m:t>
                                          </m:r>
                                        </m:sub>
                                        <m:sup>
                                          <m:r>
                                            <a:rPr lang="es-AR" i="1">
                                              <a:latin typeface="Cambria Math" panose="02040503050406030204" pitchFamily="18" charset="0"/>
                                            </a:rPr>
                                            <m:t>𝑝</m:t>
                                          </m:r>
                                        </m:sup>
                                      </m:sSubSup>
                                      <m:r>
                                        <a:rPr lang="es-AR" i="1">
                                          <a:latin typeface="Cambria Math" panose="02040503050406030204" pitchFamily="18" charset="0"/>
                                        </a:rPr>
                                        <m:t>−</m:t>
                                      </m:r>
                                      <m:sSubSup>
                                        <m:sSubSupPr>
                                          <m:ctrlPr>
                                            <a:rPr lang="es-AR" i="1">
                                              <a:latin typeface="Cambria Math" panose="02040503050406030204" pitchFamily="18" charset="0"/>
                                            </a:rPr>
                                          </m:ctrlPr>
                                        </m:sSubSupPr>
                                        <m:e>
                                          <m:r>
                                            <a:rPr lang="es-AR" i="1">
                                              <a:latin typeface="Cambria Math" panose="02040503050406030204" pitchFamily="18" charset="0"/>
                                            </a:rPr>
                                            <m:t>𝐼</m:t>
                                          </m:r>
                                        </m:e>
                                        <m:sub>
                                          <m:r>
                                            <a:rPr lang="es-AR" i="1">
                                              <a:latin typeface="Cambria Math" panose="02040503050406030204" pitchFamily="18" charset="0"/>
                                            </a:rPr>
                                            <m:t>2</m:t>
                                          </m:r>
                                        </m:sub>
                                        <m:sup>
                                          <m:r>
                                            <a:rPr lang="es-AR" i="1">
                                              <a:latin typeface="Cambria Math" panose="02040503050406030204" pitchFamily="18" charset="0"/>
                                            </a:rPr>
                                            <m:t>𝑝</m:t>
                                          </m:r>
                                        </m:sup>
                                      </m:sSubSup>
                                    </m:e>
                                  </m:d>
                                </m:e>
                                <m:sup>
                                  <m:r>
                                    <a:rPr lang="es-AR" b="0" i="1" smtClean="0">
                                      <a:latin typeface="Cambria Math" panose="02040503050406030204" pitchFamily="18" charset="0"/>
                                    </a:rPr>
                                    <m:t>2</m:t>
                                  </m:r>
                                </m:sup>
                              </m:sSup>
                            </m:e>
                          </m:nary>
                        </m:e>
                      </m:rad>
                    </m:oMath>
                  </m:oMathPara>
                </a14:m>
                <a:endParaRPr lang="en-US" dirty="0"/>
              </a:p>
            </p:txBody>
          </p:sp>
        </mc:Choice>
        <mc:Fallback xmlns="">
          <p:sp>
            <p:nvSpPr>
              <p:cNvPr id="8" name="Rectángulo 7">
                <a:extLst>
                  <a:ext uri="{FF2B5EF4-FFF2-40B4-BE49-F238E27FC236}">
                    <a16:creationId xmlns:a16="http://schemas.microsoft.com/office/drawing/2014/main" id="{CCD3DCE7-A8EA-4418-9CFF-D25E004DD6A4}"/>
                  </a:ext>
                </a:extLst>
              </p:cNvPr>
              <p:cNvSpPr>
                <a:spLocks noRot="1" noChangeAspect="1" noMove="1" noResize="1" noEditPoints="1" noAdjustHandles="1" noChangeArrowheads="1" noChangeShapeType="1" noTextEdit="1"/>
              </p:cNvSpPr>
              <p:nvPr/>
            </p:nvSpPr>
            <p:spPr>
              <a:xfrm>
                <a:off x="3840352" y="4830652"/>
                <a:ext cx="2925994" cy="910699"/>
              </a:xfrm>
              <a:prstGeom prst="rect">
                <a:avLst/>
              </a:prstGeom>
              <a:blipFill>
                <a:blip r:embed="rId4"/>
                <a:stretch>
                  <a:fillRect/>
                </a:stretch>
              </a:blipFill>
            </p:spPr>
            <p:txBody>
              <a:bodyPr/>
              <a:lstStyle/>
              <a:p>
                <a:r>
                  <a:rPr lang="en-US">
                    <a:noFill/>
                  </a:rPr>
                  <a:t> </a:t>
                </a:r>
              </a:p>
            </p:txBody>
          </p:sp>
        </mc:Fallback>
      </mc:AlternateContent>
      <p:pic>
        <p:nvPicPr>
          <p:cNvPr id="13" name="Imagen 12" descr="Imagen que contiene texto, mapa&#10;&#10;Descripción generada con confianza muy alta">
            <a:extLst>
              <a:ext uri="{FF2B5EF4-FFF2-40B4-BE49-F238E27FC236}">
                <a16:creationId xmlns:a16="http://schemas.microsoft.com/office/drawing/2014/main" id="{6B1A64C1-9B96-4D16-811E-15BE7F200721}"/>
              </a:ext>
            </a:extLst>
          </p:cNvPr>
          <p:cNvPicPr>
            <a:picLocks noChangeAspect="1"/>
          </p:cNvPicPr>
          <p:nvPr/>
        </p:nvPicPr>
        <p:blipFill>
          <a:blip r:embed="rId5"/>
          <a:stretch>
            <a:fillRect/>
          </a:stretch>
        </p:blipFill>
        <p:spPr>
          <a:xfrm>
            <a:off x="7373437" y="2222286"/>
            <a:ext cx="3636511" cy="3636511"/>
          </a:xfrm>
          <a:prstGeom prst="rect">
            <a:avLst/>
          </a:prstGeom>
        </p:spPr>
      </p:pic>
    </p:spTree>
    <p:extLst>
      <p:ext uri="{BB962C8B-B14F-4D97-AF65-F5344CB8AC3E}">
        <p14:creationId xmlns:p14="http://schemas.microsoft.com/office/powerpoint/2010/main" val="1925583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4EAC7-BE9A-4CBD-A5E9-50D1E4B22898}"/>
              </a:ext>
            </a:extLst>
          </p:cNvPr>
          <p:cNvSpPr>
            <a:spLocks noGrp="1"/>
          </p:cNvSpPr>
          <p:nvPr>
            <p:ph type="title"/>
          </p:nvPr>
        </p:nvSpPr>
        <p:spPr>
          <a:xfrm>
            <a:off x="810000" y="447188"/>
            <a:ext cx="10571998" cy="970450"/>
          </a:xfrm>
        </p:spPr>
        <p:txBody>
          <a:bodyPr/>
          <a:lstStyle/>
          <a:p>
            <a:r>
              <a:rPr lang="en-US" dirty="0"/>
              <a:t>CIFAR-10 Dataset</a:t>
            </a:r>
          </a:p>
        </p:txBody>
      </p:sp>
      <p:pic>
        <p:nvPicPr>
          <p:cNvPr id="6" name="Imagen 5">
            <a:extLst>
              <a:ext uri="{FF2B5EF4-FFF2-40B4-BE49-F238E27FC236}">
                <a16:creationId xmlns:a16="http://schemas.microsoft.com/office/drawing/2014/main" id="{8E9D08DF-DEC4-4759-82AC-08E4AF6FE150}"/>
              </a:ext>
            </a:extLst>
          </p:cNvPr>
          <p:cNvPicPr>
            <a:picLocks noChangeAspect="1"/>
          </p:cNvPicPr>
          <p:nvPr/>
        </p:nvPicPr>
        <p:blipFill>
          <a:blip r:embed="rId2"/>
          <a:stretch>
            <a:fillRect/>
          </a:stretch>
        </p:blipFill>
        <p:spPr>
          <a:xfrm>
            <a:off x="11018067" y="6271033"/>
            <a:ext cx="1173933" cy="586967"/>
          </a:xfrm>
          <a:prstGeom prst="rect">
            <a:avLst/>
          </a:prstGeom>
        </p:spPr>
      </p:pic>
      <p:sp>
        <p:nvSpPr>
          <p:cNvPr id="5" name="Marcador de número de diapositiva 4">
            <a:extLst>
              <a:ext uri="{FF2B5EF4-FFF2-40B4-BE49-F238E27FC236}">
                <a16:creationId xmlns:a16="http://schemas.microsoft.com/office/drawing/2014/main" id="{DEDFDE65-D9D3-43E0-81F0-D7349D333F0F}"/>
              </a:ext>
            </a:extLst>
          </p:cNvPr>
          <p:cNvSpPr>
            <a:spLocks noGrp="1"/>
          </p:cNvSpPr>
          <p:nvPr>
            <p:ph type="sldNum" sz="quarter" idx="12"/>
          </p:nvPr>
        </p:nvSpPr>
        <p:spPr>
          <a:xfrm>
            <a:off x="10678331" y="5915888"/>
            <a:ext cx="1062155" cy="490599"/>
          </a:xfrm>
        </p:spPr>
        <p:txBody>
          <a:bodyPr/>
          <a:lstStyle/>
          <a:p>
            <a:fld id="{D57F1E4F-1CFF-5643-939E-217C01CDF565}" type="slidenum">
              <a:rPr lang="en-US" smtClean="0"/>
              <a:pPr/>
              <a:t>24</a:t>
            </a:fld>
            <a:endParaRPr lang="en-US" dirty="0"/>
          </a:p>
        </p:txBody>
      </p:sp>
      <p:sp>
        <p:nvSpPr>
          <p:cNvPr id="8" name="Marcador de contenido 7">
            <a:extLst>
              <a:ext uri="{FF2B5EF4-FFF2-40B4-BE49-F238E27FC236}">
                <a16:creationId xmlns:a16="http://schemas.microsoft.com/office/drawing/2014/main" id="{92353B36-77F8-433F-B83E-01AD83E74455}"/>
              </a:ext>
            </a:extLst>
          </p:cNvPr>
          <p:cNvSpPr>
            <a:spLocks noGrp="1"/>
          </p:cNvSpPr>
          <p:nvPr>
            <p:ph idx="1"/>
          </p:nvPr>
        </p:nvSpPr>
        <p:spPr/>
        <p:txBody>
          <a:bodyPr/>
          <a:lstStyle/>
          <a:p>
            <a:r>
              <a:rPr lang="en-US" dirty="0"/>
              <a:t>10 labels</a:t>
            </a:r>
          </a:p>
          <a:p>
            <a:r>
              <a:rPr lang="en-US" dirty="0"/>
              <a:t>50000 training images</a:t>
            </a:r>
          </a:p>
          <a:p>
            <a:r>
              <a:rPr lang="en-US" dirty="0"/>
              <a:t>10000 test images</a:t>
            </a:r>
          </a:p>
        </p:txBody>
      </p:sp>
      <p:pic>
        <p:nvPicPr>
          <p:cNvPr id="10" name="Imagen 9">
            <a:extLst>
              <a:ext uri="{FF2B5EF4-FFF2-40B4-BE49-F238E27FC236}">
                <a16:creationId xmlns:a16="http://schemas.microsoft.com/office/drawing/2014/main" id="{9963A7EE-A0EF-4AF3-A8C4-1E73FB9980C9}"/>
              </a:ext>
            </a:extLst>
          </p:cNvPr>
          <p:cNvPicPr>
            <a:picLocks noChangeAspect="1"/>
          </p:cNvPicPr>
          <p:nvPr/>
        </p:nvPicPr>
        <p:blipFill>
          <a:blip r:embed="rId3"/>
          <a:stretch>
            <a:fillRect/>
          </a:stretch>
        </p:blipFill>
        <p:spPr>
          <a:xfrm>
            <a:off x="4643062" y="2053659"/>
            <a:ext cx="6035269" cy="4665922"/>
          </a:xfrm>
          <a:prstGeom prst="rect">
            <a:avLst/>
          </a:prstGeom>
        </p:spPr>
      </p:pic>
    </p:spTree>
    <p:extLst>
      <p:ext uri="{BB962C8B-B14F-4D97-AF65-F5344CB8AC3E}">
        <p14:creationId xmlns:p14="http://schemas.microsoft.com/office/powerpoint/2010/main" val="3330243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6"/>
          <p:cNvPicPr>
            <a:picLocks noChangeAspect="1"/>
          </p:cNvPicPr>
          <p:nvPr/>
        </p:nvPicPr>
        <p:blipFill>
          <a:blip r:embed="rId2"/>
          <a:stretch>
            <a:fillRect/>
          </a:stretch>
        </p:blipFill>
        <p:spPr>
          <a:xfrm>
            <a:off x="719767" y="227107"/>
            <a:ext cx="5983037" cy="6403786"/>
          </a:xfrm>
          <a:prstGeom prst="roundRect">
            <a:avLst>
              <a:gd name="adj" fmla="val 3876"/>
            </a:avLst>
          </a:prstGeom>
          <a:ln>
            <a:solidFill>
              <a:schemeClr val="accent1"/>
            </a:solidFill>
          </a:ln>
          <a:effectLst/>
        </p:spPr>
      </p:pic>
      <p:pic>
        <p:nvPicPr>
          <p:cNvPr id="4" name="Imagen 3">
            <a:extLst>
              <a:ext uri="{FF2B5EF4-FFF2-40B4-BE49-F238E27FC236}">
                <a16:creationId xmlns:a16="http://schemas.microsoft.com/office/drawing/2014/main" id="{D0236534-0D54-4C40-AF8B-6BE3465130ED}"/>
              </a:ext>
            </a:extLst>
          </p:cNvPr>
          <p:cNvPicPr>
            <a:picLocks noChangeAspect="1"/>
          </p:cNvPicPr>
          <p:nvPr/>
        </p:nvPicPr>
        <p:blipFill>
          <a:blip r:embed="rId3"/>
          <a:stretch>
            <a:fillRect/>
          </a:stretch>
        </p:blipFill>
        <p:spPr>
          <a:xfrm>
            <a:off x="11018067" y="6271033"/>
            <a:ext cx="1173933" cy="586967"/>
          </a:xfrm>
          <a:prstGeom prst="rect">
            <a:avLst/>
          </a:prstGeom>
        </p:spPr>
      </p:pic>
      <p:sp>
        <p:nvSpPr>
          <p:cNvPr id="2" name="Título 1">
            <a:extLst>
              <a:ext uri="{FF2B5EF4-FFF2-40B4-BE49-F238E27FC236}">
                <a16:creationId xmlns:a16="http://schemas.microsoft.com/office/drawing/2014/main" id="{E073F20E-6E72-41AE-82FE-BB8375B58221}"/>
              </a:ext>
            </a:extLst>
          </p:cNvPr>
          <p:cNvSpPr>
            <a:spLocks noGrp="1"/>
          </p:cNvSpPr>
          <p:nvPr>
            <p:ph type="title"/>
          </p:nvPr>
        </p:nvSpPr>
        <p:spPr>
          <a:xfrm>
            <a:off x="8164749" y="457201"/>
            <a:ext cx="3575737" cy="1332688"/>
          </a:xfrm>
        </p:spPr>
        <p:txBody>
          <a:bodyPr anchor="b">
            <a:normAutofit fontScale="90000"/>
          </a:bodyPr>
          <a:lstStyle/>
          <a:p>
            <a:pPr algn="ctr"/>
            <a:r>
              <a:rPr lang="en-US" sz="3000" dirty="0">
                <a:solidFill>
                  <a:srgbClr val="FFFFFF"/>
                </a:solidFill>
              </a:rPr>
              <a:t>Supervised Learning Framework</a:t>
            </a:r>
          </a:p>
        </p:txBody>
      </p:sp>
      <p:sp>
        <p:nvSpPr>
          <p:cNvPr id="6" name="Marcador de número de diapositiva 5">
            <a:extLst>
              <a:ext uri="{FF2B5EF4-FFF2-40B4-BE49-F238E27FC236}">
                <a16:creationId xmlns:a16="http://schemas.microsoft.com/office/drawing/2014/main" id="{AB85B97F-0581-4C9B-A869-1C9807A8F7E3}"/>
              </a:ext>
            </a:extLst>
          </p:cNvPr>
          <p:cNvSpPr>
            <a:spLocks noGrp="1"/>
          </p:cNvSpPr>
          <p:nvPr>
            <p:ph type="sldNum" sz="quarter" idx="12"/>
          </p:nvPr>
        </p:nvSpPr>
        <p:spPr>
          <a:xfrm>
            <a:off x="10678331" y="5915888"/>
            <a:ext cx="1062155" cy="490599"/>
          </a:xfrm>
        </p:spPr>
        <p:txBody>
          <a:bodyPr>
            <a:normAutofit/>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40021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99FA08-44D8-44C2-89CA-658715C7966A}"/>
              </a:ext>
            </a:extLst>
          </p:cNvPr>
          <p:cNvSpPr>
            <a:spLocks noGrp="1"/>
          </p:cNvSpPr>
          <p:nvPr>
            <p:ph type="title"/>
          </p:nvPr>
        </p:nvSpPr>
        <p:spPr/>
        <p:txBody>
          <a:bodyPr/>
          <a:lstStyle/>
          <a:p>
            <a:r>
              <a:rPr lang="en-US" dirty="0"/>
              <a:t>Image Classification Assignment </a:t>
            </a:r>
          </a:p>
        </p:txBody>
      </p:sp>
      <p:sp>
        <p:nvSpPr>
          <p:cNvPr id="4" name="Marcador de texto 3">
            <a:extLst>
              <a:ext uri="{FF2B5EF4-FFF2-40B4-BE49-F238E27FC236}">
                <a16:creationId xmlns:a16="http://schemas.microsoft.com/office/drawing/2014/main" id="{6C0004B4-FE3C-4FCB-ADFB-1961CA86F168}"/>
              </a:ext>
            </a:extLst>
          </p:cNvPr>
          <p:cNvSpPr>
            <a:spLocks noGrp="1"/>
          </p:cNvSpPr>
          <p:nvPr>
            <p:ph type="body" idx="1"/>
          </p:nvPr>
        </p:nvSpPr>
        <p:spPr/>
        <p:txBody>
          <a:bodyPr/>
          <a:lstStyle/>
          <a:p>
            <a:r>
              <a:rPr lang="en-US" dirty="0">
                <a:hlinkClick r:id="rId3"/>
              </a:rPr>
              <a:t>https://github.com/PyDataSanLuis/Encuentros</a:t>
            </a:r>
            <a:endParaRPr lang="en-US" dirty="0"/>
          </a:p>
        </p:txBody>
      </p:sp>
      <p:pic>
        <p:nvPicPr>
          <p:cNvPr id="5" name="Imagen 4">
            <a:extLst>
              <a:ext uri="{FF2B5EF4-FFF2-40B4-BE49-F238E27FC236}">
                <a16:creationId xmlns:a16="http://schemas.microsoft.com/office/drawing/2014/main" id="{381AACFB-2B53-41F9-AD51-5BE78E0FEF0F}"/>
              </a:ext>
            </a:extLst>
          </p:cNvPr>
          <p:cNvPicPr>
            <a:picLocks noChangeAspect="1"/>
          </p:cNvPicPr>
          <p:nvPr/>
        </p:nvPicPr>
        <p:blipFill>
          <a:blip r:embed="rId4"/>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907B2E62-F7B6-4375-A3C8-2F31F4A51552}"/>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584940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4EAC7-BE9A-4CBD-A5E9-50D1E4B22898}"/>
              </a:ext>
            </a:extLst>
          </p:cNvPr>
          <p:cNvSpPr>
            <a:spLocks noGrp="1"/>
          </p:cNvSpPr>
          <p:nvPr>
            <p:ph type="title"/>
          </p:nvPr>
        </p:nvSpPr>
        <p:spPr/>
        <p:txBody>
          <a:bodyPr/>
          <a:lstStyle/>
          <a:p>
            <a:r>
              <a:rPr lang="en-US" dirty="0"/>
              <a:t>Frameworks</a:t>
            </a:r>
          </a:p>
        </p:txBody>
      </p:sp>
      <p:pic>
        <p:nvPicPr>
          <p:cNvPr id="6" name="Imagen 5">
            <a:extLst>
              <a:ext uri="{FF2B5EF4-FFF2-40B4-BE49-F238E27FC236}">
                <a16:creationId xmlns:a16="http://schemas.microsoft.com/office/drawing/2014/main" id="{8E9D08DF-DEC4-4759-82AC-08E4AF6FE150}"/>
              </a:ext>
            </a:extLst>
          </p:cNvPr>
          <p:cNvPicPr>
            <a:picLocks noChangeAspect="1"/>
          </p:cNvPicPr>
          <p:nvPr/>
        </p:nvPicPr>
        <p:blipFill>
          <a:blip r:embed="rId2"/>
          <a:stretch>
            <a:fillRect/>
          </a:stretch>
        </p:blipFill>
        <p:spPr>
          <a:xfrm>
            <a:off x="11018067" y="6271033"/>
            <a:ext cx="1173933" cy="586967"/>
          </a:xfrm>
          <a:prstGeom prst="rect">
            <a:avLst/>
          </a:prstGeom>
        </p:spPr>
      </p:pic>
      <p:sp>
        <p:nvSpPr>
          <p:cNvPr id="4" name="Marcador de contenido 3">
            <a:extLst>
              <a:ext uri="{FF2B5EF4-FFF2-40B4-BE49-F238E27FC236}">
                <a16:creationId xmlns:a16="http://schemas.microsoft.com/office/drawing/2014/main" id="{9E737DE3-9822-41C1-95E7-55BC81696D7A}"/>
              </a:ext>
            </a:extLst>
          </p:cNvPr>
          <p:cNvSpPr>
            <a:spLocks noGrp="1"/>
          </p:cNvSpPr>
          <p:nvPr>
            <p:ph idx="1"/>
          </p:nvPr>
        </p:nvSpPr>
        <p:spPr/>
        <p:txBody>
          <a:bodyPr>
            <a:normAutofit fontScale="85000" lnSpcReduction="20000"/>
          </a:bodyPr>
          <a:lstStyle/>
          <a:p>
            <a:r>
              <a:rPr lang="en-US" dirty="0" err="1"/>
              <a:t>Scikit</a:t>
            </a:r>
            <a:r>
              <a:rPr lang="en-US" dirty="0"/>
              <a:t>-learn </a:t>
            </a:r>
            <a:r>
              <a:rPr lang="en-US" dirty="0">
                <a:hlinkClick r:id="rId3"/>
              </a:rPr>
              <a:t>http://scikit-learn.org/stable/</a:t>
            </a:r>
            <a:endParaRPr lang="en-US" dirty="0"/>
          </a:p>
          <a:p>
            <a:r>
              <a:rPr lang="en-US" dirty="0"/>
              <a:t>WEKA </a:t>
            </a:r>
            <a:r>
              <a:rPr lang="en-US" dirty="0">
                <a:hlinkClick r:id="rId4"/>
              </a:rPr>
              <a:t>http://www.cs.waikato.ac.nz/ml/weka/</a:t>
            </a:r>
            <a:endParaRPr lang="en-US" dirty="0"/>
          </a:p>
          <a:p>
            <a:r>
              <a:rPr lang="es-AR" dirty="0" err="1"/>
              <a:t>TensorFlow</a:t>
            </a:r>
            <a:r>
              <a:rPr lang="es-AR" dirty="0"/>
              <a:t> </a:t>
            </a:r>
            <a:r>
              <a:rPr lang="es-AR" dirty="0">
                <a:hlinkClick r:id="rId5"/>
              </a:rPr>
              <a:t>https://www.tensorflow.org/</a:t>
            </a:r>
            <a:endParaRPr lang="es-AR" dirty="0"/>
          </a:p>
          <a:p>
            <a:r>
              <a:rPr lang="es-AR" dirty="0" err="1"/>
              <a:t>Theano</a:t>
            </a:r>
            <a:r>
              <a:rPr lang="es-AR" dirty="0"/>
              <a:t> </a:t>
            </a:r>
            <a:r>
              <a:rPr lang="es-AR" dirty="0">
                <a:hlinkClick r:id="rId6"/>
              </a:rPr>
              <a:t>http://deeplearning.net/software/theano/</a:t>
            </a:r>
            <a:endParaRPr lang="es-AR" dirty="0"/>
          </a:p>
          <a:p>
            <a:r>
              <a:rPr lang="es-AR" dirty="0"/>
              <a:t>PyMC3 </a:t>
            </a:r>
            <a:r>
              <a:rPr lang="es-AR" dirty="0">
                <a:hlinkClick r:id="rId7"/>
              </a:rPr>
              <a:t>http://pymc-devs.github.io/pymc3/</a:t>
            </a:r>
            <a:endParaRPr lang="es-AR" dirty="0"/>
          </a:p>
          <a:p>
            <a:endParaRPr lang="es-AR" dirty="0"/>
          </a:p>
          <a:p>
            <a:r>
              <a:rPr lang="en-US" dirty="0"/>
              <a:t>R packages:</a:t>
            </a:r>
          </a:p>
          <a:p>
            <a:pPr lvl="1"/>
            <a:r>
              <a:rPr lang="en-US" dirty="0" err="1"/>
              <a:t>nnet</a:t>
            </a:r>
            <a:endParaRPr lang="en-US" dirty="0"/>
          </a:p>
          <a:p>
            <a:pPr lvl="1"/>
            <a:r>
              <a:rPr lang="es-AR" dirty="0"/>
              <a:t>r</a:t>
            </a:r>
            <a:r>
              <a:rPr lang="en-US" dirty="0" err="1"/>
              <a:t>andomForest</a:t>
            </a:r>
            <a:endParaRPr lang="en-US" dirty="0"/>
          </a:p>
          <a:p>
            <a:pPr lvl="1"/>
            <a:r>
              <a:rPr lang="es-AR" dirty="0" err="1"/>
              <a:t>caret</a:t>
            </a:r>
            <a:endParaRPr lang="es-AR" dirty="0"/>
          </a:p>
          <a:p>
            <a:pPr lvl="1"/>
            <a:r>
              <a:rPr lang="es-AR" dirty="0" err="1"/>
              <a:t>kernlab</a:t>
            </a:r>
            <a:endParaRPr lang="es-AR" dirty="0"/>
          </a:p>
          <a:p>
            <a:pPr lvl="1"/>
            <a:r>
              <a:rPr lang="es-AR" dirty="0" err="1"/>
              <a:t>tree</a:t>
            </a:r>
            <a:endParaRPr lang="en-US" dirty="0"/>
          </a:p>
        </p:txBody>
      </p:sp>
      <p:sp>
        <p:nvSpPr>
          <p:cNvPr id="5" name="Marcador de número de diapositiva 4">
            <a:extLst>
              <a:ext uri="{FF2B5EF4-FFF2-40B4-BE49-F238E27FC236}">
                <a16:creationId xmlns:a16="http://schemas.microsoft.com/office/drawing/2014/main" id="{DEDFDE65-D9D3-43E0-81F0-D7349D333F0F}"/>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798858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4EAC7-BE9A-4CBD-A5E9-50D1E4B22898}"/>
              </a:ext>
            </a:extLst>
          </p:cNvPr>
          <p:cNvSpPr>
            <a:spLocks noGrp="1"/>
          </p:cNvSpPr>
          <p:nvPr>
            <p:ph type="title"/>
          </p:nvPr>
        </p:nvSpPr>
        <p:spPr/>
        <p:txBody>
          <a:bodyPr/>
          <a:lstStyle/>
          <a:p>
            <a:r>
              <a:rPr lang="en-US" dirty="0"/>
              <a:t>Further Reading</a:t>
            </a:r>
          </a:p>
        </p:txBody>
      </p:sp>
      <p:pic>
        <p:nvPicPr>
          <p:cNvPr id="6" name="Imagen 5">
            <a:extLst>
              <a:ext uri="{FF2B5EF4-FFF2-40B4-BE49-F238E27FC236}">
                <a16:creationId xmlns:a16="http://schemas.microsoft.com/office/drawing/2014/main" id="{8E9D08DF-DEC4-4759-82AC-08E4AF6FE150}"/>
              </a:ext>
            </a:extLst>
          </p:cNvPr>
          <p:cNvPicPr>
            <a:picLocks noChangeAspect="1"/>
          </p:cNvPicPr>
          <p:nvPr/>
        </p:nvPicPr>
        <p:blipFill>
          <a:blip r:embed="rId2"/>
          <a:stretch>
            <a:fillRect/>
          </a:stretch>
        </p:blipFill>
        <p:spPr>
          <a:xfrm>
            <a:off x="11018067" y="6271033"/>
            <a:ext cx="1173933" cy="586967"/>
          </a:xfrm>
          <a:prstGeom prst="rect">
            <a:avLst/>
          </a:prstGeom>
        </p:spPr>
      </p:pic>
      <p:sp>
        <p:nvSpPr>
          <p:cNvPr id="4" name="Marcador de contenido 3">
            <a:extLst>
              <a:ext uri="{FF2B5EF4-FFF2-40B4-BE49-F238E27FC236}">
                <a16:creationId xmlns:a16="http://schemas.microsoft.com/office/drawing/2014/main" id="{9E737DE3-9822-41C1-95E7-55BC81696D7A}"/>
              </a:ext>
            </a:extLst>
          </p:cNvPr>
          <p:cNvSpPr>
            <a:spLocks noGrp="1"/>
          </p:cNvSpPr>
          <p:nvPr>
            <p:ph idx="1"/>
          </p:nvPr>
        </p:nvSpPr>
        <p:spPr/>
        <p:txBody>
          <a:bodyPr/>
          <a:lstStyle/>
          <a:p>
            <a:r>
              <a:rPr lang="en-US" dirty="0"/>
              <a:t>“Machine Learning”. Online Course in Coursera from Andrew Ng. </a:t>
            </a:r>
            <a:r>
              <a:rPr lang="en-US" dirty="0">
                <a:hlinkClick r:id="rId3"/>
              </a:rPr>
              <a:t>https://www.coursera.org/learn/machine-learning</a:t>
            </a:r>
            <a:endParaRPr lang="en-US" dirty="0"/>
          </a:p>
          <a:p>
            <a:r>
              <a:rPr lang="en-US" dirty="0"/>
              <a:t>“Convolutional Neural Networks for Visual Recognition”. Stanford’s Course from Fei-Fei Li. </a:t>
            </a:r>
            <a:r>
              <a:rPr lang="en-US" dirty="0">
                <a:hlinkClick r:id="rId4"/>
              </a:rPr>
              <a:t>http://cs231n.github.io/</a:t>
            </a:r>
            <a:endParaRPr lang="en-US" dirty="0"/>
          </a:p>
          <a:p>
            <a:r>
              <a:rPr lang="en-US" dirty="0"/>
              <a:t>“Machine Learning”. Book from Tom Mitchell (1997).</a:t>
            </a:r>
          </a:p>
          <a:p>
            <a:r>
              <a:rPr lang="en-US" dirty="0"/>
              <a:t>“Pattern Recognition and Machine Learning”. Book from Michael Bishop (2006).</a:t>
            </a:r>
          </a:p>
          <a:p>
            <a:r>
              <a:rPr lang="en-US" dirty="0"/>
              <a:t>“The Elements of Statistical Learning: Data Mining, Inference, and Prediction”. Book from Trevor Hastie, Robert </a:t>
            </a:r>
            <a:r>
              <a:rPr lang="en-US" dirty="0" err="1"/>
              <a:t>Tibshirani</a:t>
            </a:r>
            <a:r>
              <a:rPr lang="en-US" dirty="0"/>
              <a:t> and Jerome Friedman (2009).</a:t>
            </a:r>
          </a:p>
        </p:txBody>
      </p:sp>
      <p:sp>
        <p:nvSpPr>
          <p:cNvPr id="8" name="Marcador de número de diapositiva 7">
            <a:extLst>
              <a:ext uri="{FF2B5EF4-FFF2-40B4-BE49-F238E27FC236}">
                <a16:creationId xmlns:a16="http://schemas.microsoft.com/office/drawing/2014/main" id="{48ABD903-53C3-4BD0-8280-6127A10D7468}"/>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499683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pic>
        <p:nvPicPr>
          <p:cNvPr id="65" name="Marcador de contenido 4"/>
          <p:cNvPicPr>
            <a:picLocks noChangeAspect="1"/>
          </p:cNvPicPr>
          <p:nvPr/>
        </p:nvPicPr>
        <p:blipFill>
          <a:blip r:embed="rId2"/>
          <a:stretch>
            <a:fillRect/>
          </a:stretch>
        </p:blipFill>
        <p:spPr>
          <a:xfrm>
            <a:off x="1045868" y="245640"/>
            <a:ext cx="5380530" cy="6366719"/>
          </a:xfrm>
          <a:prstGeom prst="roundRect">
            <a:avLst>
              <a:gd name="adj" fmla="val 3876"/>
            </a:avLst>
          </a:prstGeom>
          <a:ln>
            <a:solidFill>
              <a:schemeClr val="accent1"/>
            </a:solidFill>
          </a:ln>
          <a:effectLst/>
        </p:spPr>
      </p:pic>
      <p:pic>
        <p:nvPicPr>
          <p:cNvPr id="6" name="Imagen 5">
            <a:extLst>
              <a:ext uri="{FF2B5EF4-FFF2-40B4-BE49-F238E27FC236}">
                <a16:creationId xmlns:a16="http://schemas.microsoft.com/office/drawing/2014/main" id="{8E9D08DF-DEC4-4759-82AC-08E4AF6FE150}"/>
              </a:ext>
            </a:extLst>
          </p:cNvPr>
          <p:cNvPicPr>
            <a:picLocks noChangeAspect="1"/>
          </p:cNvPicPr>
          <p:nvPr/>
        </p:nvPicPr>
        <p:blipFill>
          <a:blip r:embed="rId3"/>
          <a:stretch>
            <a:fillRect/>
          </a:stretch>
        </p:blipFill>
        <p:spPr>
          <a:xfrm>
            <a:off x="11018067" y="6271033"/>
            <a:ext cx="1173933" cy="586967"/>
          </a:xfrm>
          <a:prstGeom prst="rect">
            <a:avLst/>
          </a:prstGeom>
        </p:spPr>
      </p:pic>
      <p:sp>
        <p:nvSpPr>
          <p:cNvPr id="2" name="Título 1">
            <a:extLst>
              <a:ext uri="{FF2B5EF4-FFF2-40B4-BE49-F238E27FC236}">
                <a16:creationId xmlns:a16="http://schemas.microsoft.com/office/drawing/2014/main" id="{4094EAC7-BE9A-4CBD-A5E9-50D1E4B22898}"/>
              </a:ext>
            </a:extLst>
          </p:cNvPr>
          <p:cNvSpPr>
            <a:spLocks noGrp="1"/>
          </p:cNvSpPr>
          <p:nvPr>
            <p:ph type="title"/>
          </p:nvPr>
        </p:nvSpPr>
        <p:spPr>
          <a:xfrm>
            <a:off x="8164749" y="457201"/>
            <a:ext cx="3575737" cy="1332688"/>
          </a:xfrm>
        </p:spPr>
        <p:txBody>
          <a:bodyPr anchor="b">
            <a:normAutofit/>
          </a:bodyPr>
          <a:lstStyle/>
          <a:p>
            <a:pPr algn="ctr"/>
            <a:r>
              <a:rPr lang="en-US" sz="3200" dirty="0">
                <a:solidFill>
                  <a:srgbClr val="FFFFFF"/>
                </a:solidFill>
              </a:rPr>
              <a:t>Questions?</a:t>
            </a:r>
          </a:p>
        </p:txBody>
      </p:sp>
      <p:sp>
        <p:nvSpPr>
          <p:cNvPr id="8" name="Marcador de número de diapositiva 7">
            <a:extLst>
              <a:ext uri="{FF2B5EF4-FFF2-40B4-BE49-F238E27FC236}">
                <a16:creationId xmlns:a16="http://schemas.microsoft.com/office/drawing/2014/main" id="{48ABD903-53C3-4BD0-8280-6127A10D7468}"/>
              </a:ext>
            </a:extLst>
          </p:cNvPr>
          <p:cNvSpPr>
            <a:spLocks noGrp="1"/>
          </p:cNvSpPr>
          <p:nvPr>
            <p:ph type="sldNum" sz="quarter" idx="12"/>
          </p:nvPr>
        </p:nvSpPr>
        <p:spPr>
          <a:xfrm>
            <a:off x="10678331" y="5915888"/>
            <a:ext cx="1062155" cy="490599"/>
          </a:xfrm>
        </p:spPr>
        <p:txBody>
          <a:bodyPr>
            <a:normAutofit/>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366678776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6B4EC2-968D-496E-8F17-6BE023D90D4A}"/>
              </a:ext>
            </a:extLst>
          </p:cNvPr>
          <p:cNvSpPr>
            <a:spLocks noGrp="1"/>
          </p:cNvSpPr>
          <p:nvPr>
            <p:ph type="title"/>
          </p:nvPr>
        </p:nvSpPr>
        <p:spPr/>
        <p:txBody>
          <a:bodyPr/>
          <a:lstStyle/>
          <a:p>
            <a:r>
              <a:rPr lang="en-US" dirty="0"/>
              <a:t>Disclaimer</a:t>
            </a:r>
          </a:p>
        </p:txBody>
      </p:sp>
      <p:sp>
        <p:nvSpPr>
          <p:cNvPr id="3" name="Marcador de contenido 2">
            <a:extLst>
              <a:ext uri="{FF2B5EF4-FFF2-40B4-BE49-F238E27FC236}">
                <a16:creationId xmlns:a16="http://schemas.microsoft.com/office/drawing/2014/main" id="{C614DD54-51FD-4592-9067-68DBA47B38B0}"/>
              </a:ext>
            </a:extLst>
          </p:cNvPr>
          <p:cNvSpPr>
            <a:spLocks noGrp="1"/>
          </p:cNvSpPr>
          <p:nvPr>
            <p:ph idx="1"/>
          </p:nvPr>
        </p:nvSpPr>
        <p:spPr/>
        <p:txBody>
          <a:bodyPr/>
          <a:lstStyle/>
          <a:p>
            <a:r>
              <a:rPr lang="en-US" dirty="0"/>
              <a:t>I’m not an expert in Machine Learning.</a:t>
            </a:r>
          </a:p>
          <a:p>
            <a:r>
              <a:rPr lang="en-US" dirty="0"/>
              <a:t>I recently started learning Python</a:t>
            </a:r>
          </a:p>
        </p:txBody>
      </p:sp>
      <p:pic>
        <p:nvPicPr>
          <p:cNvPr id="5" name="Imagen 4">
            <a:extLst>
              <a:ext uri="{FF2B5EF4-FFF2-40B4-BE49-F238E27FC236}">
                <a16:creationId xmlns:a16="http://schemas.microsoft.com/office/drawing/2014/main" id="{C8C7AAF6-28AD-4843-BEF1-32F767133445}"/>
              </a:ext>
            </a:extLst>
          </p:cNvPr>
          <p:cNvPicPr>
            <a:picLocks noChangeAspect="1"/>
          </p:cNvPicPr>
          <p:nvPr/>
        </p:nvPicPr>
        <p:blipFill>
          <a:blip r:embed="rId2"/>
          <a:stretch>
            <a:fillRect/>
          </a:stretch>
        </p:blipFill>
        <p:spPr>
          <a:xfrm>
            <a:off x="11018067" y="6271033"/>
            <a:ext cx="1173933" cy="586967"/>
          </a:xfrm>
          <a:prstGeom prst="rect">
            <a:avLst/>
          </a:prstGeom>
        </p:spPr>
      </p:pic>
      <p:sp>
        <p:nvSpPr>
          <p:cNvPr id="7" name="Marcador de número de diapositiva 6">
            <a:extLst>
              <a:ext uri="{FF2B5EF4-FFF2-40B4-BE49-F238E27FC236}">
                <a16:creationId xmlns:a16="http://schemas.microsoft.com/office/drawing/2014/main" id="{219DF05F-93CE-403E-82A2-1D1F442DE7FA}"/>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07715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3F20E-6E72-41AE-82FE-BB8375B58221}"/>
              </a:ext>
            </a:extLst>
          </p:cNvPr>
          <p:cNvSpPr>
            <a:spLocks noGrp="1"/>
          </p:cNvSpPr>
          <p:nvPr>
            <p:ph type="title"/>
          </p:nvPr>
        </p:nvSpPr>
        <p:spPr/>
        <p:txBody>
          <a:bodyPr/>
          <a:lstStyle/>
          <a:p>
            <a:r>
              <a:rPr lang="en-US" dirty="0"/>
              <a:t>Before starting…</a:t>
            </a:r>
          </a:p>
        </p:txBody>
      </p:sp>
      <p:sp>
        <p:nvSpPr>
          <p:cNvPr id="3" name="Marcador de contenido 2">
            <a:extLst>
              <a:ext uri="{FF2B5EF4-FFF2-40B4-BE49-F238E27FC236}">
                <a16:creationId xmlns:a16="http://schemas.microsoft.com/office/drawing/2014/main" id="{BA7150E8-9CD9-4FD0-AF34-BC7C34634487}"/>
              </a:ext>
            </a:extLst>
          </p:cNvPr>
          <p:cNvSpPr>
            <a:spLocks noGrp="1"/>
          </p:cNvSpPr>
          <p:nvPr>
            <p:ph idx="1"/>
          </p:nvPr>
        </p:nvSpPr>
        <p:spPr/>
        <p:txBody>
          <a:bodyPr>
            <a:normAutofit lnSpcReduction="10000"/>
          </a:bodyPr>
          <a:lstStyle/>
          <a:p>
            <a:r>
              <a:rPr lang="en-US" dirty="0"/>
              <a:t>Install Python (preferably &gt; 3.6.0)</a:t>
            </a:r>
          </a:p>
          <a:p>
            <a:pPr lvl="1"/>
            <a:r>
              <a:rPr lang="en-US" dirty="0"/>
              <a:t>Python </a:t>
            </a:r>
            <a:r>
              <a:rPr lang="en-US" dirty="0">
                <a:hlinkClick r:id="rId2"/>
              </a:rPr>
              <a:t>https://www.python.org/downloads/</a:t>
            </a:r>
            <a:endParaRPr lang="en-US" dirty="0"/>
          </a:p>
          <a:p>
            <a:pPr lvl="1"/>
            <a:r>
              <a:rPr lang="en-US" dirty="0"/>
              <a:t>Anaconda </a:t>
            </a:r>
            <a:r>
              <a:rPr lang="en-US" dirty="0">
                <a:hlinkClick r:id="rId3"/>
              </a:rPr>
              <a:t>https://www.continuum.io/downloads</a:t>
            </a:r>
            <a:endParaRPr lang="en-US" dirty="0"/>
          </a:p>
          <a:p>
            <a:r>
              <a:rPr lang="en-US" dirty="0"/>
              <a:t>Requirements:</a:t>
            </a:r>
          </a:p>
          <a:p>
            <a:pPr lvl="1"/>
            <a:r>
              <a:rPr lang="en-US" dirty="0" err="1"/>
              <a:t>Jupyter</a:t>
            </a:r>
            <a:r>
              <a:rPr lang="en-US" dirty="0"/>
              <a:t> / </a:t>
            </a:r>
            <a:r>
              <a:rPr lang="en-US" dirty="0" err="1"/>
              <a:t>iPython</a:t>
            </a:r>
            <a:endParaRPr lang="en-US" dirty="0"/>
          </a:p>
          <a:p>
            <a:pPr lvl="1"/>
            <a:r>
              <a:rPr lang="en-US" dirty="0" err="1"/>
              <a:t>Numpy</a:t>
            </a:r>
            <a:endParaRPr lang="en-US" dirty="0"/>
          </a:p>
          <a:p>
            <a:pPr lvl="1"/>
            <a:r>
              <a:rPr lang="en-US" dirty="0" err="1"/>
              <a:t>Matplotlib</a:t>
            </a:r>
            <a:endParaRPr lang="en-US" dirty="0"/>
          </a:p>
          <a:p>
            <a:r>
              <a:rPr lang="en-US" dirty="0"/>
              <a:t>Download CIFAR-10 dataset (~165MB)</a:t>
            </a:r>
          </a:p>
          <a:p>
            <a:pPr lvl="1"/>
            <a:r>
              <a:rPr lang="es-AR" dirty="0"/>
              <a:t>R</a:t>
            </a:r>
            <a:r>
              <a:rPr lang="en-US" dirty="0"/>
              <a:t>un the shell script </a:t>
            </a:r>
            <a:r>
              <a:rPr lang="en-US" i="1" dirty="0"/>
              <a:t>/Notebook/complementary_code/datasets/get_datasets.sh</a:t>
            </a:r>
            <a:endParaRPr lang="en-US" dirty="0"/>
          </a:p>
          <a:p>
            <a:pPr lvl="1"/>
            <a:r>
              <a:rPr lang="en-US" dirty="0">
                <a:hlinkClick r:id="rId4"/>
              </a:rPr>
              <a:t>http://www.cs.toronto.edu/~kriz/cifar-10-python.tar.gz</a:t>
            </a:r>
            <a:endParaRPr lang="en-US" dirty="0"/>
          </a:p>
        </p:txBody>
      </p:sp>
      <p:pic>
        <p:nvPicPr>
          <p:cNvPr id="4" name="Imagen 3">
            <a:extLst>
              <a:ext uri="{FF2B5EF4-FFF2-40B4-BE49-F238E27FC236}">
                <a16:creationId xmlns:a16="http://schemas.microsoft.com/office/drawing/2014/main" id="{D0236534-0D54-4C40-AF8B-6BE3465130ED}"/>
              </a:ext>
            </a:extLst>
          </p:cNvPr>
          <p:cNvPicPr>
            <a:picLocks noChangeAspect="1"/>
          </p:cNvPicPr>
          <p:nvPr/>
        </p:nvPicPr>
        <p:blipFill>
          <a:blip r:embed="rId5"/>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AB85B97F-0581-4C9B-A869-1C9807A8F7E3}"/>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313838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6B4CC-8E61-4F57-948D-4946315273E4}"/>
              </a:ext>
            </a:extLst>
          </p:cNvPr>
          <p:cNvSpPr>
            <a:spLocks noGrp="1"/>
          </p:cNvSpPr>
          <p:nvPr>
            <p:ph type="title"/>
          </p:nvPr>
        </p:nvSpPr>
        <p:spPr/>
        <p:txBody>
          <a:bodyPr/>
          <a:lstStyle/>
          <a:p>
            <a:r>
              <a:rPr lang="en-US" dirty="0"/>
              <a:t>Definition</a:t>
            </a:r>
          </a:p>
        </p:txBody>
      </p:sp>
      <p:sp>
        <p:nvSpPr>
          <p:cNvPr id="3" name="Marcador de contenido 2">
            <a:extLst>
              <a:ext uri="{FF2B5EF4-FFF2-40B4-BE49-F238E27FC236}">
                <a16:creationId xmlns:a16="http://schemas.microsoft.com/office/drawing/2014/main" id="{73EEB2C5-32DF-431B-89C9-92BF7047B27A}"/>
              </a:ext>
            </a:extLst>
          </p:cNvPr>
          <p:cNvSpPr>
            <a:spLocks noGrp="1"/>
          </p:cNvSpPr>
          <p:nvPr>
            <p:ph idx="1"/>
          </p:nvPr>
        </p:nvSpPr>
        <p:spPr/>
        <p:txBody>
          <a:bodyPr/>
          <a:lstStyle/>
          <a:p>
            <a:r>
              <a:rPr lang="en-US" dirty="0"/>
              <a:t>A field of study that gives computers the ability to learn without being explicitly programmed.</a:t>
            </a:r>
          </a:p>
          <a:p>
            <a:r>
              <a:rPr lang="en-US" dirty="0"/>
              <a:t>A computer program is said to learn from experience </a:t>
            </a:r>
            <a:r>
              <a:rPr lang="en-US" b="1" dirty="0"/>
              <a:t>E</a:t>
            </a:r>
            <a:r>
              <a:rPr lang="en-US" dirty="0"/>
              <a:t> with respect to some class of tasks </a:t>
            </a:r>
            <a:r>
              <a:rPr lang="en-US" b="1" dirty="0"/>
              <a:t>T</a:t>
            </a:r>
            <a:r>
              <a:rPr lang="en-US" dirty="0"/>
              <a:t> and performance measure </a:t>
            </a:r>
            <a:r>
              <a:rPr lang="en-US" b="1" dirty="0"/>
              <a:t>P</a:t>
            </a:r>
            <a:r>
              <a:rPr lang="en-US" dirty="0"/>
              <a:t>, if its performance at tasks in </a:t>
            </a:r>
            <a:r>
              <a:rPr lang="en-US" b="1" dirty="0"/>
              <a:t>T</a:t>
            </a:r>
            <a:r>
              <a:rPr lang="en-US" dirty="0"/>
              <a:t>, as measured by </a:t>
            </a:r>
            <a:r>
              <a:rPr lang="en-US" b="1" dirty="0"/>
              <a:t>P</a:t>
            </a:r>
            <a:r>
              <a:rPr lang="en-US" dirty="0"/>
              <a:t>, improves with experience </a:t>
            </a:r>
            <a:r>
              <a:rPr lang="en-US" b="1" dirty="0"/>
              <a:t>E</a:t>
            </a:r>
            <a:r>
              <a:rPr lang="en-US" dirty="0"/>
              <a:t>.</a:t>
            </a:r>
          </a:p>
        </p:txBody>
      </p:sp>
      <p:pic>
        <p:nvPicPr>
          <p:cNvPr id="4" name="Imagen 3">
            <a:extLst>
              <a:ext uri="{FF2B5EF4-FFF2-40B4-BE49-F238E27FC236}">
                <a16:creationId xmlns:a16="http://schemas.microsoft.com/office/drawing/2014/main" id="{917BD298-1184-4801-827B-BB8D596F139A}"/>
              </a:ext>
            </a:extLst>
          </p:cNvPr>
          <p:cNvPicPr>
            <a:picLocks noChangeAspect="1"/>
          </p:cNvPicPr>
          <p:nvPr/>
        </p:nvPicPr>
        <p:blipFill>
          <a:blip r:embed="rId3"/>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9C3A60FE-7347-49CF-9302-704724C8EE5D}"/>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720371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1B3006-0362-4B48-B661-6B4E1E6A73C6}"/>
              </a:ext>
            </a:extLst>
          </p:cNvPr>
          <p:cNvSpPr>
            <a:spLocks noGrp="1"/>
          </p:cNvSpPr>
          <p:nvPr>
            <p:ph type="title"/>
          </p:nvPr>
        </p:nvSpPr>
        <p:spPr/>
        <p:txBody>
          <a:bodyPr/>
          <a:lstStyle/>
          <a:p>
            <a:r>
              <a:rPr lang="en-US" dirty="0"/>
              <a:t>Examples</a:t>
            </a:r>
          </a:p>
        </p:txBody>
      </p:sp>
      <p:sp>
        <p:nvSpPr>
          <p:cNvPr id="3" name="Marcador de contenido 2">
            <a:extLst>
              <a:ext uri="{FF2B5EF4-FFF2-40B4-BE49-F238E27FC236}">
                <a16:creationId xmlns:a16="http://schemas.microsoft.com/office/drawing/2014/main" id="{7C0B4768-CDBA-477E-8D25-3A9084D6879E}"/>
              </a:ext>
            </a:extLst>
          </p:cNvPr>
          <p:cNvSpPr>
            <a:spLocks noGrp="1"/>
          </p:cNvSpPr>
          <p:nvPr>
            <p:ph idx="1"/>
          </p:nvPr>
        </p:nvSpPr>
        <p:spPr/>
        <p:txBody>
          <a:bodyPr>
            <a:normAutofit lnSpcReduction="10000"/>
          </a:bodyPr>
          <a:lstStyle/>
          <a:p>
            <a:r>
              <a:rPr lang="en-US" b="1" dirty="0"/>
              <a:t>A handwriting recognition learning problem:</a:t>
            </a:r>
          </a:p>
          <a:p>
            <a:pPr lvl="1"/>
            <a:r>
              <a:rPr lang="en-US" dirty="0"/>
              <a:t>Task T: recognizing and classifying handwritten words within images</a:t>
            </a:r>
          </a:p>
          <a:p>
            <a:pPr lvl="1"/>
            <a:r>
              <a:rPr lang="en-US" dirty="0"/>
              <a:t>Performance measure </a:t>
            </a:r>
            <a:r>
              <a:rPr lang="en-US" i="1" dirty="0"/>
              <a:t>P</a:t>
            </a:r>
            <a:r>
              <a:rPr lang="en-US" b="1" i="1" dirty="0"/>
              <a:t>: </a:t>
            </a:r>
            <a:r>
              <a:rPr lang="en-US" dirty="0"/>
              <a:t>percent of words correctly classified</a:t>
            </a:r>
          </a:p>
          <a:p>
            <a:pPr lvl="1"/>
            <a:r>
              <a:rPr lang="en-US" dirty="0"/>
              <a:t>Training experience E: a database of handwritten words with given classifications</a:t>
            </a:r>
          </a:p>
          <a:p>
            <a:pPr lvl="1"/>
            <a:endParaRPr lang="es-AR" dirty="0"/>
          </a:p>
          <a:p>
            <a:r>
              <a:rPr lang="en-US" b="1" dirty="0"/>
              <a:t>A robot driving learning problem:</a:t>
            </a:r>
          </a:p>
          <a:p>
            <a:pPr lvl="1"/>
            <a:r>
              <a:rPr lang="en-US" dirty="0"/>
              <a:t>Task T: driving on public four-lane highways using vision sensors</a:t>
            </a:r>
          </a:p>
          <a:p>
            <a:pPr lvl="1"/>
            <a:r>
              <a:rPr lang="en-US" dirty="0"/>
              <a:t>Performance measure P: average distance traveled before an error (as judged by human overseer)</a:t>
            </a:r>
          </a:p>
          <a:p>
            <a:pPr lvl="1"/>
            <a:r>
              <a:rPr lang="en-US" dirty="0"/>
              <a:t>Training experience E: a sequence of images and steering commands recorded while observing a human driver</a:t>
            </a:r>
            <a:endParaRPr lang="es-AR" dirty="0"/>
          </a:p>
        </p:txBody>
      </p:sp>
      <p:pic>
        <p:nvPicPr>
          <p:cNvPr id="4" name="Imagen 3">
            <a:extLst>
              <a:ext uri="{FF2B5EF4-FFF2-40B4-BE49-F238E27FC236}">
                <a16:creationId xmlns:a16="http://schemas.microsoft.com/office/drawing/2014/main" id="{1C9DA53B-599F-49D4-8892-EFA5F3125BBE}"/>
              </a:ext>
            </a:extLst>
          </p:cNvPr>
          <p:cNvPicPr>
            <a:picLocks noChangeAspect="1"/>
          </p:cNvPicPr>
          <p:nvPr/>
        </p:nvPicPr>
        <p:blipFill>
          <a:blip r:embed="rId2"/>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A6442D9D-DCC4-41BA-9D84-CFD044F89691}"/>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49849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0FF34-1D92-4492-B2F5-3A6DA1E95179}"/>
              </a:ext>
            </a:extLst>
          </p:cNvPr>
          <p:cNvSpPr>
            <a:spLocks noGrp="1"/>
          </p:cNvSpPr>
          <p:nvPr>
            <p:ph type="title"/>
          </p:nvPr>
        </p:nvSpPr>
        <p:spPr/>
        <p:txBody>
          <a:bodyPr/>
          <a:lstStyle/>
          <a:p>
            <a:r>
              <a:rPr lang="en-US" dirty="0"/>
              <a:t>History</a:t>
            </a:r>
          </a:p>
        </p:txBody>
      </p:sp>
      <p:sp>
        <p:nvSpPr>
          <p:cNvPr id="3" name="Marcador de contenido 2">
            <a:extLst>
              <a:ext uri="{FF2B5EF4-FFF2-40B4-BE49-F238E27FC236}">
                <a16:creationId xmlns:a16="http://schemas.microsoft.com/office/drawing/2014/main" id="{EB1D6CAC-FCC6-4562-A8D4-67E1D54BCE97}"/>
              </a:ext>
            </a:extLst>
          </p:cNvPr>
          <p:cNvSpPr>
            <a:spLocks noGrp="1"/>
          </p:cNvSpPr>
          <p:nvPr>
            <p:ph idx="1"/>
          </p:nvPr>
        </p:nvSpPr>
        <p:spPr/>
        <p:txBody>
          <a:bodyPr/>
          <a:lstStyle/>
          <a:p>
            <a:r>
              <a:rPr lang="en-US" dirty="0"/>
              <a:t>Disciplines that influence Machine Learning:</a:t>
            </a:r>
          </a:p>
          <a:p>
            <a:pPr lvl="1"/>
            <a:r>
              <a:rPr lang="en-US" dirty="0"/>
              <a:t>Artificial Intelligence</a:t>
            </a:r>
          </a:p>
          <a:p>
            <a:pPr lvl="1"/>
            <a:r>
              <a:rPr lang="en-US" dirty="0"/>
              <a:t>Computational complexity theory</a:t>
            </a:r>
          </a:p>
          <a:p>
            <a:pPr lvl="1"/>
            <a:r>
              <a:rPr lang="en-US" dirty="0"/>
              <a:t>Information theory</a:t>
            </a:r>
          </a:p>
          <a:p>
            <a:pPr lvl="1"/>
            <a:r>
              <a:rPr lang="en-US" dirty="0"/>
              <a:t>Philosophy</a:t>
            </a:r>
          </a:p>
          <a:p>
            <a:pPr lvl="1"/>
            <a:r>
              <a:rPr lang="en-US" dirty="0"/>
              <a:t>Psychology and neurobiology</a:t>
            </a:r>
          </a:p>
          <a:p>
            <a:pPr lvl="1"/>
            <a:r>
              <a:rPr lang="en-US" dirty="0"/>
              <a:t>Bayesian methods</a:t>
            </a:r>
          </a:p>
          <a:p>
            <a:pPr lvl="1"/>
            <a:r>
              <a:rPr lang="en-US" dirty="0"/>
              <a:t>Statistics</a:t>
            </a:r>
          </a:p>
        </p:txBody>
      </p:sp>
      <p:pic>
        <p:nvPicPr>
          <p:cNvPr id="4" name="Imagen 3">
            <a:extLst>
              <a:ext uri="{FF2B5EF4-FFF2-40B4-BE49-F238E27FC236}">
                <a16:creationId xmlns:a16="http://schemas.microsoft.com/office/drawing/2014/main" id="{20866C9D-2C83-4F73-8977-F4E5E4F1A39B}"/>
              </a:ext>
            </a:extLst>
          </p:cNvPr>
          <p:cNvPicPr>
            <a:picLocks noChangeAspect="1"/>
          </p:cNvPicPr>
          <p:nvPr/>
        </p:nvPicPr>
        <p:blipFill>
          <a:blip r:embed="rId3"/>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1F96CBBC-C472-473B-A4B7-910BCEBF4A3E}"/>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857197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0FF34-1D92-4492-B2F5-3A6DA1E95179}"/>
              </a:ext>
            </a:extLst>
          </p:cNvPr>
          <p:cNvSpPr>
            <a:spLocks noGrp="1"/>
          </p:cNvSpPr>
          <p:nvPr>
            <p:ph type="title"/>
          </p:nvPr>
        </p:nvSpPr>
        <p:spPr/>
        <p:txBody>
          <a:bodyPr/>
          <a:lstStyle/>
          <a:p>
            <a:r>
              <a:rPr lang="en-US" dirty="0"/>
              <a:t>History</a:t>
            </a:r>
          </a:p>
        </p:txBody>
      </p:sp>
      <p:sp>
        <p:nvSpPr>
          <p:cNvPr id="3" name="Marcador de contenido 2">
            <a:extLst>
              <a:ext uri="{FF2B5EF4-FFF2-40B4-BE49-F238E27FC236}">
                <a16:creationId xmlns:a16="http://schemas.microsoft.com/office/drawing/2014/main" id="{EB1D6CAC-FCC6-4562-A8D4-67E1D54BCE97}"/>
              </a:ext>
            </a:extLst>
          </p:cNvPr>
          <p:cNvSpPr>
            <a:spLocks noGrp="1"/>
          </p:cNvSpPr>
          <p:nvPr>
            <p:ph idx="1"/>
          </p:nvPr>
        </p:nvSpPr>
        <p:spPr>
          <a:xfrm>
            <a:off x="818712" y="2222288"/>
            <a:ext cx="10554574" cy="4450656"/>
          </a:xfrm>
        </p:spPr>
        <p:txBody>
          <a:bodyPr>
            <a:normAutofit fontScale="70000" lnSpcReduction="20000"/>
          </a:bodyPr>
          <a:lstStyle/>
          <a:p>
            <a:r>
              <a:rPr lang="en-US" dirty="0"/>
              <a:t>1812: Bayes' Theorem</a:t>
            </a:r>
          </a:p>
          <a:p>
            <a:r>
              <a:rPr lang="es-AR" dirty="0"/>
              <a:t>1</a:t>
            </a:r>
            <a:r>
              <a:rPr lang="en-US" dirty="0"/>
              <a:t>913: Markov Chains</a:t>
            </a:r>
          </a:p>
          <a:p>
            <a:r>
              <a:rPr lang="es-AR" dirty="0"/>
              <a:t>1</a:t>
            </a:r>
            <a:r>
              <a:rPr lang="en-US" dirty="0"/>
              <a:t>950: Turing's Learning Machine</a:t>
            </a:r>
          </a:p>
          <a:p>
            <a:r>
              <a:rPr lang="es-AR" dirty="0"/>
              <a:t>1</a:t>
            </a:r>
            <a:r>
              <a:rPr lang="en-US" dirty="0"/>
              <a:t>951: First Neural Network Machine</a:t>
            </a:r>
          </a:p>
          <a:p>
            <a:r>
              <a:rPr lang="es-AR" dirty="0"/>
              <a:t>1</a:t>
            </a:r>
            <a:r>
              <a:rPr lang="en-US" dirty="0"/>
              <a:t>952: Machines Playing Checkers</a:t>
            </a:r>
          </a:p>
          <a:p>
            <a:r>
              <a:rPr lang="es-AR" dirty="0"/>
              <a:t>1</a:t>
            </a:r>
            <a:r>
              <a:rPr lang="en-US" dirty="0"/>
              <a:t>957: Perceptron</a:t>
            </a:r>
          </a:p>
          <a:p>
            <a:r>
              <a:rPr lang="es-AR" dirty="0"/>
              <a:t>1</a:t>
            </a:r>
            <a:r>
              <a:rPr lang="en-US" dirty="0"/>
              <a:t>967: Nearest Neighbor</a:t>
            </a:r>
          </a:p>
          <a:p>
            <a:r>
              <a:rPr lang="es-AR" dirty="0"/>
              <a:t>1</a:t>
            </a:r>
            <a:r>
              <a:rPr lang="en-US" dirty="0"/>
              <a:t>969: Limitations of Neural Networks</a:t>
            </a:r>
          </a:p>
          <a:p>
            <a:r>
              <a:rPr lang="es-AR" dirty="0"/>
              <a:t>1</a:t>
            </a:r>
            <a:r>
              <a:rPr lang="en-US" dirty="0"/>
              <a:t>970: Automatic Differentiation (Backpropagation)</a:t>
            </a:r>
          </a:p>
          <a:p>
            <a:r>
              <a:rPr lang="es-AR" dirty="0"/>
              <a:t>1982: </a:t>
            </a:r>
            <a:r>
              <a:rPr lang="en-US" dirty="0"/>
              <a:t>Recurrent Neural Network</a:t>
            </a:r>
          </a:p>
          <a:p>
            <a:r>
              <a:rPr lang="es-AR" dirty="0"/>
              <a:t>1989: </a:t>
            </a:r>
            <a:r>
              <a:rPr lang="en-US" dirty="0"/>
              <a:t>Reinforcement Learning</a:t>
            </a:r>
          </a:p>
          <a:p>
            <a:r>
              <a:rPr lang="es-AR" dirty="0"/>
              <a:t>1995: </a:t>
            </a:r>
            <a:r>
              <a:rPr lang="en-US" dirty="0"/>
              <a:t>Random Forest Algorithm</a:t>
            </a:r>
          </a:p>
          <a:p>
            <a:r>
              <a:rPr lang="es-AR" dirty="0"/>
              <a:t>1995: </a:t>
            </a:r>
            <a:r>
              <a:rPr lang="en-US" dirty="0"/>
              <a:t>Support Vector Machines</a:t>
            </a:r>
          </a:p>
          <a:p>
            <a:r>
              <a:rPr lang="es-AR" dirty="0"/>
              <a:t>1997: </a:t>
            </a:r>
            <a:r>
              <a:rPr lang="en-US" dirty="0"/>
              <a:t>IBM Deep Blue Beats Kasparov</a:t>
            </a:r>
          </a:p>
          <a:p>
            <a:r>
              <a:rPr lang="es-AR" dirty="0"/>
              <a:t>2011: </a:t>
            </a:r>
            <a:r>
              <a:rPr lang="en-US" dirty="0"/>
              <a:t>Beating Humans in Jeopardy</a:t>
            </a:r>
          </a:p>
          <a:p>
            <a:r>
              <a:rPr lang="es-AR" dirty="0"/>
              <a:t>2016: </a:t>
            </a:r>
            <a:r>
              <a:rPr lang="en-US" dirty="0"/>
              <a:t>Beating Humans in Go</a:t>
            </a:r>
          </a:p>
        </p:txBody>
      </p:sp>
      <p:pic>
        <p:nvPicPr>
          <p:cNvPr id="4" name="Imagen 3">
            <a:extLst>
              <a:ext uri="{FF2B5EF4-FFF2-40B4-BE49-F238E27FC236}">
                <a16:creationId xmlns:a16="http://schemas.microsoft.com/office/drawing/2014/main" id="{20866C9D-2C83-4F73-8977-F4E5E4F1A39B}"/>
              </a:ext>
            </a:extLst>
          </p:cNvPr>
          <p:cNvPicPr>
            <a:picLocks noChangeAspect="1"/>
          </p:cNvPicPr>
          <p:nvPr/>
        </p:nvPicPr>
        <p:blipFill>
          <a:blip r:embed="rId3"/>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1F96CBBC-C472-473B-A4B7-910BCEBF4A3E}"/>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15952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0FF34-1D92-4492-B2F5-3A6DA1E95179}"/>
              </a:ext>
            </a:extLst>
          </p:cNvPr>
          <p:cNvSpPr>
            <a:spLocks noGrp="1"/>
          </p:cNvSpPr>
          <p:nvPr>
            <p:ph type="title"/>
          </p:nvPr>
        </p:nvSpPr>
        <p:spPr/>
        <p:txBody>
          <a:bodyPr/>
          <a:lstStyle/>
          <a:p>
            <a:r>
              <a:rPr lang="en-US" dirty="0"/>
              <a:t>History</a:t>
            </a:r>
          </a:p>
        </p:txBody>
      </p:sp>
      <p:pic>
        <p:nvPicPr>
          <p:cNvPr id="7" name="Marcador de contenido 6" descr="Imagen que contiene captura de pantalla&#10;&#10;Descripción generada con confianza muy alta">
            <a:extLst>
              <a:ext uri="{FF2B5EF4-FFF2-40B4-BE49-F238E27FC236}">
                <a16:creationId xmlns:a16="http://schemas.microsoft.com/office/drawing/2014/main" id="{E2E941C6-B036-49B7-BDD1-360753AC5CD4}"/>
              </a:ext>
            </a:extLst>
          </p:cNvPr>
          <p:cNvPicPr>
            <a:picLocks noGrp="1" noChangeAspect="1"/>
          </p:cNvPicPr>
          <p:nvPr>
            <p:ph idx="1"/>
          </p:nvPr>
        </p:nvPicPr>
        <p:blipFill>
          <a:blip r:embed="rId3"/>
          <a:stretch>
            <a:fillRect/>
          </a:stretch>
        </p:blipFill>
        <p:spPr>
          <a:xfrm>
            <a:off x="1495113" y="2146006"/>
            <a:ext cx="9201772" cy="4418510"/>
          </a:xfrm>
        </p:spPr>
      </p:pic>
      <p:pic>
        <p:nvPicPr>
          <p:cNvPr id="4" name="Imagen 3">
            <a:extLst>
              <a:ext uri="{FF2B5EF4-FFF2-40B4-BE49-F238E27FC236}">
                <a16:creationId xmlns:a16="http://schemas.microsoft.com/office/drawing/2014/main" id="{20866C9D-2C83-4F73-8977-F4E5E4F1A39B}"/>
              </a:ext>
            </a:extLst>
          </p:cNvPr>
          <p:cNvPicPr>
            <a:picLocks noChangeAspect="1"/>
          </p:cNvPicPr>
          <p:nvPr/>
        </p:nvPicPr>
        <p:blipFill>
          <a:blip r:embed="rId4"/>
          <a:stretch>
            <a:fillRect/>
          </a:stretch>
        </p:blipFill>
        <p:spPr>
          <a:xfrm>
            <a:off x="11018067" y="6271033"/>
            <a:ext cx="1173933" cy="586967"/>
          </a:xfrm>
          <a:prstGeom prst="rect">
            <a:avLst/>
          </a:prstGeom>
        </p:spPr>
      </p:pic>
      <p:sp>
        <p:nvSpPr>
          <p:cNvPr id="6" name="Marcador de número de diapositiva 5">
            <a:extLst>
              <a:ext uri="{FF2B5EF4-FFF2-40B4-BE49-F238E27FC236}">
                <a16:creationId xmlns:a16="http://schemas.microsoft.com/office/drawing/2014/main" id="{1F96CBBC-C472-473B-A4B7-910BCEBF4A3E}"/>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0611970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TM03457503[[fn=Citable]]</Template>
  <TotalTime>1923</TotalTime>
  <Words>1604</Words>
  <Application>Microsoft Office PowerPoint</Application>
  <PresentationFormat>Panorámica</PresentationFormat>
  <Paragraphs>215</Paragraphs>
  <Slides>29</Slides>
  <Notes>9</Notes>
  <HiddenSlides>0</HiddenSlides>
  <MMClips>3</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Calibri</vt:lpstr>
      <vt:lpstr>Cambria Math</vt:lpstr>
      <vt:lpstr>Century Gothic</vt:lpstr>
      <vt:lpstr>Wingdings 2</vt:lpstr>
      <vt:lpstr>Citable</vt:lpstr>
      <vt:lpstr>Introduction to Machine Learning</vt:lpstr>
      <vt:lpstr>$ whoami</vt:lpstr>
      <vt:lpstr>Disclaimer</vt:lpstr>
      <vt:lpstr>Before starting…</vt:lpstr>
      <vt:lpstr>Definition</vt:lpstr>
      <vt:lpstr>Examples</vt:lpstr>
      <vt:lpstr>History</vt:lpstr>
      <vt:lpstr>History</vt:lpstr>
      <vt:lpstr>History</vt:lpstr>
      <vt:lpstr>Problems Machine Learning tries to solve </vt:lpstr>
      <vt:lpstr>Supervised Learning</vt:lpstr>
      <vt:lpstr>Unsupervised Learning</vt:lpstr>
      <vt:lpstr>Reinforcement Learning</vt:lpstr>
      <vt:lpstr>LEARNING = REPRESENTATION + EVALUATION + OPTIMIZATION</vt:lpstr>
      <vt:lpstr>Applications</vt:lpstr>
      <vt:lpstr>Applications</vt:lpstr>
      <vt:lpstr>Applications</vt:lpstr>
      <vt:lpstr>And many more…</vt:lpstr>
      <vt:lpstr>Image Classification Problem</vt:lpstr>
      <vt:lpstr>Image Classification Challenges</vt:lpstr>
      <vt:lpstr>Supervised Learning Framework</vt:lpstr>
      <vt:lpstr>Nearest Neighbor Classifier</vt:lpstr>
      <vt:lpstr>Distance Metrics</vt:lpstr>
      <vt:lpstr>CIFAR-10 Dataset</vt:lpstr>
      <vt:lpstr>Supervised Learning Framework</vt:lpstr>
      <vt:lpstr>Image Classification Assignment </vt:lpstr>
      <vt:lpstr>Frameworks</vt:lpstr>
      <vt:lpstr>Further Reading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Martin Loyola</dc:creator>
  <cp:lastModifiedBy>Martin Loyola</cp:lastModifiedBy>
  <cp:revision>166</cp:revision>
  <dcterms:created xsi:type="dcterms:W3CDTF">2017-07-07T17:32:43Z</dcterms:created>
  <dcterms:modified xsi:type="dcterms:W3CDTF">2017-07-17T02:58:17Z</dcterms:modified>
</cp:coreProperties>
</file>